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2" r:id="rId1"/>
  </p:sldMasterIdLst>
  <p:notesMasterIdLst>
    <p:notesMasterId r:id="rId29"/>
  </p:notesMasterIdLst>
  <p:sldIdLst>
    <p:sldId id="258" r:id="rId2"/>
    <p:sldId id="256" r:id="rId3"/>
    <p:sldId id="281" r:id="rId4"/>
    <p:sldId id="282" r:id="rId5"/>
    <p:sldId id="259" r:id="rId6"/>
    <p:sldId id="260" r:id="rId7"/>
    <p:sldId id="279" r:id="rId8"/>
    <p:sldId id="280" r:id="rId9"/>
    <p:sldId id="287" r:id="rId10"/>
    <p:sldId id="265" r:id="rId11"/>
    <p:sldId id="264" r:id="rId12"/>
    <p:sldId id="286" r:id="rId13"/>
    <p:sldId id="262" r:id="rId14"/>
    <p:sldId id="263" r:id="rId15"/>
    <p:sldId id="275" r:id="rId16"/>
    <p:sldId id="284" r:id="rId17"/>
    <p:sldId id="283" r:id="rId18"/>
    <p:sldId id="276" r:id="rId19"/>
    <p:sldId id="285" r:id="rId20"/>
    <p:sldId id="267" r:id="rId21"/>
    <p:sldId id="273" r:id="rId22"/>
    <p:sldId id="277" r:id="rId23"/>
    <p:sldId id="268" r:id="rId24"/>
    <p:sldId id="269" r:id="rId25"/>
    <p:sldId id="271" r:id="rId26"/>
    <p:sldId id="270" r:id="rId27"/>
    <p:sldId id="272"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8"/>
    <p:restoredTop sz="91953"/>
  </p:normalViewPr>
  <p:slideViewPr>
    <p:cSldViewPr snapToGrid="0">
      <p:cViewPr varScale="1">
        <p:scale>
          <a:sx n="101" d="100"/>
          <a:sy n="101" d="100"/>
        </p:scale>
        <p:origin x="9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3DCEE0-94F4-C443-BD4E-64373737BF01}" type="datetimeFigureOut">
              <a:rPr lang="en-US" smtClean="0"/>
              <a:t>5/26/23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529B34-B898-5A4E-BC22-527D3DDBCE53}" type="slidenum">
              <a:rPr lang="en-US" smtClean="0"/>
              <a:t>‹#›</a:t>
            </a:fld>
            <a:endParaRPr lang="en-US"/>
          </a:p>
        </p:txBody>
      </p:sp>
    </p:spTree>
    <p:extLst>
      <p:ext uri="{BB962C8B-B14F-4D97-AF65-F5344CB8AC3E}">
        <p14:creationId xmlns:p14="http://schemas.microsoft.com/office/powerpoint/2010/main" val="1036697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529B34-B898-5A4E-BC22-527D3DDBCE53}" type="slidenum">
              <a:rPr lang="en-US" smtClean="0"/>
              <a:t>15</a:t>
            </a:fld>
            <a:endParaRPr lang="en-US"/>
          </a:p>
        </p:txBody>
      </p:sp>
    </p:spTree>
    <p:extLst>
      <p:ext uri="{BB962C8B-B14F-4D97-AF65-F5344CB8AC3E}">
        <p14:creationId xmlns:p14="http://schemas.microsoft.com/office/powerpoint/2010/main" val="3138024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529B34-B898-5A4E-BC22-527D3DDBCE53}" type="slidenum">
              <a:rPr lang="en-US" smtClean="0"/>
              <a:t>19</a:t>
            </a:fld>
            <a:endParaRPr lang="en-US"/>
          </a:p>
        </p:txBody>
      </p:sp>
    </p:spTree>
    <p:extLst>
      <p:ext uri="{BB962C8B-B14F-4D97-AF65-F5344CB8AC3E}">
        <p14:creationId xmlns:p14="http://schemas.microsoft.com/office/powerpoint/2010/main" val="3188129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solidFill>
                  <a:srgbClr val="181717"/>
                </a:solidFill>
                <a:effectLst/>
                <a:latin typeface="Times New Roman" panose="02020603050405020304" pitchFamily="18" charset="0"/>
                <a:ea typeface="Times New Roman" panose="02020603050405020304" pitchFamily="18" charset="0"/>
              </a:rPr>
              <a:t>In our dataset, quality grade has three categories prime, select and choice. The binomial distribution was used since the variable was categorized into two options choice vs others. This was based off the frequency table where choice was 156 and prime and select combined was 28. </a:t>
            </a:r>
            <a:r>
              <a:rPr lang="en-US" sz="1200" kern="100" dirty="0">
                <a:solidFill>
                  <a:srgbClr val="181717"/>
                </a:solidFill>
                <a:effectLst/>
                <a:ea typeface="Times New Roman" panose="02020603050405020304" pitchFamily="18" charset="0"/>
              </a:rPr>
              <a:t>The hay has higher HCWT followed by T2, where no supplement has lowest HCWT. The higher value of ribeye, the better quality. It seems that T2 has highest value followed by MET AND HAY. The hay has a higher marbling score followed by T2 and T1 whereas the lowest is NS. The lower backfat thickness score typically has a higher yield grade. The NS treatment has lower backfat followed by MET.</a:t>
            </a:r>
          </a:p>
          <a:p>
            <a:r>
              <a:rPr lang="en-US" dirty="0"/>
              <a:t>1 means higher percentage of retail product</a:t>
            </a:r>
          </a:p>
        </p:txBody>
      </p:sp>
      <p:sp>
        <p:nvSpPr>
          <p:cNvPr id="4" name="Slide Number Placeholder 3"/>
          <p:cNvSpPr>
            <a:spLocks noGrp="1"/>
          </p:cNvSpPr>
          <p:nvPr>
            <p:ph type="sldNum" sz="quarter" idx="5"/>
          </p:nvPr>
        </p:nvSpPr>
        <p:spPr/>
        <p:txBody>
          <a:bodyPr/>
          <a:lstStyle/>
          <a:p>
            <a:fld id="{BC529B34-B898-5A4E-BC22-527D3DDBCE53}" type="slidenum">
              <a:rPr lang="en-US" smtClean="0"/>
              <a:t>20</a:t>
            </a:fld>
            <a:endParaRPr lang="en-US"/>
          </a:p>
        </p:txBody>
      </p:sp>
    </p:spTree>
    <p:extLst>
      <p:ext uri="{BB962C8B-B14F-4D97-AF65-F5344CB8AC3E}">
        <p14:creationId xmlns:p14="http://schemas.microsoft.com/office/powerpoint/2010/main" val="2025929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solidFill>
                  <a:srgbClr val="181717"/>
                </a:solidFill>
                <a:effectLst/>
                <a:latin typeface="Times New Roman" panose="02020603050405020304" pitchFamily="18" charset="0"/>
                <a:ea typeface="Times New Roman" panose="02020603050405020304" pitchFamily="18" charset="0"/>
              </a:rPr>
              <a:t>The probability of success for pregnancy is higher for all three treatments except for NS. The probability of pregnancy is 17 times as large as the probability of not being pregnant for T1 followed closely by Met and Hay.  </a:t>
            </a:r>
          </a:p>
          <a:p>
            <a:endParaRPr lang="en-US" dirty="0"/>
          </a:p>
        </p:txBody>
      </p:sp>
      <p:sp>
        <p:nvSpPr>
          <p:cNvPr id="4" name="Slide Number Placeholder 3"/>
          <p:cNvSpPr>
            <a:spLocks noGrp="1"/>
          </p:cNvSpPr>
          <p:nvPr>
            <p:ph type="sldNum" sz="quarter" idx="5"/>
          </p:nvPr>
        </p:nvSpPr>
        <p:spPr/>
        <p:txBody>
          <a:bodyPr/>
          <a:lstStyle/>
          <a:p>
            <a:fld id="{BC529B34-B898-5A4E-BC22-527D3DDBCE53}" type="slidenum">
              <a:rPr lang="en-US" smtClean="0"/>
              <a:t>21</a:t>
            </a:fld>
            <a:endParaRPr lang="en-US"/>
          </a:p>
        </p:txBody>
      </p:sp>
    </p:spTree>
    <p:extLst>
      <p:ext uri="{BB962C8B-B14F-4D97-AF65-F5344CB8AC3E}">
        <p14:creationId xmlns:p14="http://schemas.microsoft.com/office/powerpoint/2010/main" val="647234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00" dirty="0">
                <a:solidFill>
                  <a:srgbClr val="181717"/>
                </a:solidFill>
                <a:effectLst/>
                <a:latin typeface="Times" pitchFamily="2" charset="0"/>
                <a:ea typeface="Times New Roman" panose="02020603050405020304" pitchFamily="18" charset="0"/>
              </a:rPr>
              <a:t>The final model had fixed effect of treatment and day-season as covariate with random year*treatment effect. The cows who are not pregnant were dropped along with any repeated measurements.</a:t>
            </a:r>
            <a:endParaRPr lang="en-US" sz="1200" kern="100" dirty="0">
              <a:solidFill>
                <a:srgbClr val="181717"/>
              </a:solidFill>
              <a:effectLst/>
              <a:latin typeface="Times New Roman" panose="02020603050405020304" pitchFamily="18" charset="0"/>
              <a:ea typeface="Times New Roman" panose="02020603050405020304" pitchFamily="18" charset="0"/>
            </a:endParaRPr>
          </a:p>
          <a:p>
            <a:r>
              <a:rPr lang="en-US" sz="1200" kern="100" dirty="0">
                <a:solidFill>
                  <a:srgbClr val="181717"/>
                </a:solidFill>
                <a:effectLst/>
                <a:latin typeface="Times" pitchFamily="2" charset="0"/>
                <a:ea typeface="Times New Roman" panose="02020603050405020304" pitchFamily="18" charset="0"/>
              </a:rPr>
              <a:t>The cows who are not pregnant were dropped along with any repeated measurements.</a:t>
            </a:r>
            <a:endParaRPr lang="en-US" sz="1200" kern="100" dirty="0">
              <a:solidFill>
                <a:srgbClr val="181717"/>
              </a:solidFill>
              <a:effectLst/>
              <a:latin typeface="Times New Roman" panose="02020603050405020304" pitchFamily="18" charset="0"/>
              <a:ea typeface="Times New Roman" panose="02020603050405020304" pitchFamily="18" charset="0"/>
            </a:endParaRPr>
          </a:p>
          <a:p>
            <a:r>
              <a:rPr lang="en-US" sz="1200" kern="100" dirty="0">
                <a:solidFill>
                  <a:srgbClr val="181717"/>
                </a:solidFill>
                <a:effectLst/>
                <a:latin typeface="Times New Roman" panose="02020603050405020304" pitchFamily="18" charset="0"/>
                <a:ea typeface="Times New Roman" panose="02020603050405020304" pitchFamily="18" charset="0"/>
              </a:rPr>
              <a:t>There is significant effect of treatment on pregnancy (p-value = 0.0424).</a:t>
            </a:r>
            <a:endParaRPr lang="en-US" dirty="0"/>
          </a:p>
        </p:txBody>
      </p:sp>
      <p:sp>
        <p:nvSpPr>
          <p:cNvPr id="4" name="Slide Number Placeholder 3"/>
          <p:cNvSpPr>
            <a:spLocks noGrp="1"/>
          </p:cNvSpPr>
          <p:nvPr>
            <p:ph type="sldNum" sz="quarter" idx="5"/>
          </p:nvPr>
        </p:nvSpPr>
        <p:spPr/>
        <p:txBody>
          <a:bodyPr/>
          <a:lstStyle/>
          <a:p>
            <a:fld id="{BC529B34-B898-5A4E-BC22-527D3DDBCE53}" type="slidenum">
              <a:rPr lang="en-US" smtClean="0"/>
              <a:t>22</a:t>
            </a:fld>
            <a:endParaRPr lang="en-US"/>
          </a:p>
        </p:txBody>
      </p:sp>
    </p:spTree>
    <p:extLst>
      <p:ext uri="{BB962C8B-B14F-4D97-AF65-F5344CB8AC3E}">
        <p14:creationId xmlns:p14="http://schemas.microsoft.com/office/powerpoint/2010/main" val="2636777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account for </a:t>
            </a:r>
            <a:r>
              <a:rPr lang="en-US" dirty="0" err="1"/>
              <a:t>trt</a:t>
            </a:r>
            <a:r>
              <a:rPr lang="en-US" dirty="0"/>
              <a:t>*weight interaction.</a:t>
            </a:r>
          </a:p>
        </p:txBody>
      </p:sp>
      <p:sp>
        <p:nvSpPr>
          <p:cNvPr id="4" name="Slide Number Placeholder 3"/>
          <p:cNvSpPr>
            <a:spLocks noGrp="1"/>
          </p:cNvSpPr>
          <p:nvPr>
            <p:ph type="sldNum" sz="quarter" idx="5"/>
          </p:nvPr>
        </p:nvSpPr>
        <p:spPr/>
        <p:txBody>
          <a:bodyPr/>
          <a:lstStyle/>
          <a:p>
            <a:fld id="{BC529B34-B898-5A4E-BC22-527D3DDBCE53}" type="slidenum">
              <a:rPr lang="en-US" smtClean="0"/>
              <a:t>24</a:t>
            </a:fld>
            <a:endParaRPr lang="en-US"/>
          </a:p>
        </p:txBody>
      </p:sp>
    </p:spTree>
    <p:extLst>
      <p:ext uri="{BB962C8B-B14F-4D97-AF65-F5344CB8AC3E}">
        <p14:creationId xmlns:p14="http://schemas.microsoft.com/office/powerpoint/2010/main" val="394784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1129887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576C2D-B03A-0941-86BA-A259A2A1CCEF}" type="datetimeFigureOut">
              <a:rPr lang="en-US" smtClean="0"/>
              <a:t>5/26/23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721386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4752628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4905167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4134898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4042789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2682888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13893923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6207437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138646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2144873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576C2D-B03A-0941-86BA-A259A2A1CCEF}" type="datetimeFigureOut">
              <a:rPr lang="en-US" smtClean="0"/>
              <a:t>5/26/23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947035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576C2D-B03A-0941-86BA-A259A2A1CCEF}" type="datetimeFigureOut">
              <a:rPr lang="en-US" smtClean="0"/>
              <a:t>5/26/23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168261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26973479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878629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C576C2D-B03A-0941-86BA-A259A2A1CCEF}" type="datetimeFigureOut">
              <a:rPr lang="en-US" smtClean="0"/>
              <a:t>5/26/23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358813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576C2D-B03A-0941-86BA-A259A2A1CCEF}" type="datetimeFigureOut">
              <a:rPr lang="en-US" smtClean="0"/>
              <a:t>5/26/23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580DF5-D853-5044-A527-DF7BC1841766}" type="slidenum">
              <a:rPr lang="en-US" smtClean="0"/>
              <a:t>‹#›</a:t>
            </a:fld>
            <a:endParaRPr lang="en-US"/>
          </a:p>
        </p:txBody>
      </p:sp>
    </p:spTree>
    <p:extLst>
      <p:ext uri="{BB962C8B-B14F-4D97-AF65-F5344CB8AC3E}">
        <p14:creationId xmlns:p14="http://schemas.microsoft.com/office/powerpoint/2010/main" val="1802966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C576C2D-B03A-0941-86BA-A259A2A1CCEF}" type="datetimeFigureOut">
              <a:rPr lang="en-US" smtClean="0"/>
              <a:t>5/26/23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9580DF5-D853-5044-A527-DF7BC1841766}" type="slidenum">
              <a:rPr lang="en-US" smtClean="0"/>
              <a:t>‹#›</a:t>
            </a:fld>
            <a:endParaRPr lang="en-US"/>
          </a:p>
        </p:txBody>
      </p:sp>
    </p:spTree>
    <p:extLst>
      <p:ext uri="{BB962C8B-B14F-4D97-AF65-F5344CB8AC3E}">
        <p14:creationId xmlns:p14="http://schemas.microsoft.com/office/powerpoint/2010/main" val="3680330096"/>
      </p:ext>
    </p:extLst>
  </p:cSld>
  <p:clrMap bg1="dk1" tx1="lt1" bg2="dk2" tx2="lt2" accent1="accent1" accent2="accent2" accent3="accent3" accent4="accent4" accent5="accent5" accent6="accent6" hlink="hlink" folHlink="folHlink"/>
  <p:sldLayoutIdLst>
    <p:sldLayoutId id="2147483903" r:id="rId1"/>
    <p:sldLayoutId id="2147483904" r:id="rId2"/>
    <p:sldLayoutId id="2147483905" r:id="rId3"/>
    <p:sldLayoutId id="2147483906" r:id="rId4"/>
    <p:sldLayoutId id="2147483907" r:id="rId5"/>
    <p:sldLayoutId id="2147483908" r:id="rId6"/>
    <p:sldLayoutId id="2147483909" r:id="rId7"/>
    <p:sldLayoutId id="2147483910" r:id="rId8"/>
    <p:sldLayoutId id="2147483911" r:id="rId9"/>
    <p:sldLayoutId id="2147483912" r:id="rId10"/>
    <p:sldLayoutId id="2147483913" r:id="rId11"/>
    <p:sldLayoutId id="2147483914" r:id="rId12"/>
    <p:sldLayoutId id="2147483915" r:id="rId13"/>
    <p:sldLayoutId id="2147483916" r:id="rId14"/>
    <p:sldLayoutId id="2147483917" r:id="rId15"/>
    <p:sldLayoutId id="2147483918" r:id="rId16"/>
    <p:sldLayoutId id="214748391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F3AC9-4BD7-F8F1-9D32-544969D82F65}"/>
              </a:ext>
            </a:extLst>
          </p:cNvPr>
          <p:cNvSpPr>
            <a:spLocks noGrp="1"/>
          </p:cNvSpPr>
          <p:nvPr>
            <p:ph type="title"/>
          </p:nvPr>
        </p:nvSpPr>
        <p:spPr>
          <a:xfrm>
            <a:off x="838200" y="1946790"/>
            <a:ext cx="10515600" cy="1325563"/>
          </a:xfrm>
        </p:spPr>
        <p:txBody>
          <a:bodyPr>
            <a:normAutofit/>
          </a:bodyPr>
          <a:lstStyle/>
          <a:p>
            <a:pPr algn="ctr"/>
            <a:r>
              <a:rPr lang="en-US" sz="3200" dirty="0"/>
              <a:t>STAT 930: Project Presentation </a:t>
            </a:r>
            <a:br>
              <a:rPr lang="en-US" sz="3200" dirty="0"/>
            </a:br>
            <a:r>
              <a:rPr lang="en-US" sz="2400" dirty="0"/>
              <a:t>Neetu Regmi</a:t>
            </a:r>
          </a:p>
        </p:txBody>
      </p:sp>
    </p:spTree>
    <p:extLst>
      <p:ext uri="{BB962C8B-B14F-4D97-AF65-F5344CB8AC3E}">
        <p14:creationId xmlns:p14="http://schemas.microsoft.com/office/powerpoint/2010/main" val="20003706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78DA7-EB1A-5D01-2498-92FBBCACA14C}"/>
              </a:ext>
            </a:extLst>
          </p:cNvPr>
          <p:cNvSpPr>
            <a:spLocks noGrp="1"/>
          </p:cNvSpPr>
          <p:nvPr>
            <p:ph type="title"/>
          </p:nvPr>
        </p:nvSpPr>
        <p:spPr>
          <a:xfrm>
            <a:off x="711200" y="241300"/>
            <a:ext cx="10515600" cy="1325563"/>
          </a:xfrm>
        </p:spPr>
        <p:txBody>
          <a:bodyPr>
            <a:normAutofit/>
          </a:bodyPr>
          <a:lstStyle/>
          <a:p>
            <a:r>
              <a:rPr lang="en-US" sz="3200" dirty="0"/>
              <a:t>Statistical Model – (ANCOVA)</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B86CD01-FDDA-EA57-0514-92F8CAC761CD}"/>
                  </a:ext>
                </a:extLst>
              </p:cNvPr>
              <p:cNvSpPr>
                <a:spLocks noGrp="1"/>
              </p:cNvSpPr>
              <p:nvPr>
                <p:ph idx="1"/>
              </p:nvPr>
            </p:nvSpPr>
            <p:spPr>
              <a:xfrm>
                <a:off x="584200" y="1003300"/>
                <a:ext cx="10769601" cy="5943600"/>
              </a:xfrm>
            </p:spPr>
            <p:txBody>
              <a:bodyPr>
                <a:normAutofit fontScale="25000" lnSpcReduction="20000"/>
              </a:bodyPr>
              <a:lstStyle/>
              <a:p>
                <a:pPr marL="0" marR="28575" indent="0">
                  <a:lnSpc>
                    <a:spcPct val="200000"/>
                  </a:lnSpc>
                  <a:spcBef>
                    <a:spcPts val="0"/>
                  </a:spcBef>
                  <a:spcAft>
                    <a:spcPts val="15"/>
                  </a:spcAft>
                  <a:buNone/>
                </a:pPr>
                <a:r>
                  <a:rPr lang="en-US" sz="9600" kern="100" dirty="0">
                    <a:solidFill>
                      <a:schemeClr val="tx1"/>
                    </a:solidFill>
                    <a:effectLst/>
                    <a:ea typeface="Times New Roman" panose="02020603050405020304" pitchFamily="18" charset="0"/>
                  </a:rPr>
                  <a:t>Let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y</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denote one of the 12 responses for </a:t>
                </a:r>
                <a14:m>
                  <m:oMath xmlns:m="http://schemas.openxmlformats.org/officeDocument/2006/math">
                    <m:sSup>
                      <m:sSupPr>
                        <m:ctrlPr>
                          <a:rPr lang="en-US" sz="96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9600" kern="100">
                            <a:solidFill>
                              <a:schemeClr val="tx1"/>
                            </a:solidFill>
                            <a:effectLst/>
                            <a:latin typeface="Cambria Math" panose="02040503050406030204" pitchFamily="18" charset="0"/>
                            <a:ea typeface="Times New Roman" panose="02020603050405020304" pitchFamily="18" charset="0"/>
                          </a:rPr>
                          <m:t>i</m:t>
                        </m:r>
                      </m:e>
                      <m:sup>
                        <m:r>
                          <m:rPr>
                            <m:sty m:val="p"/>
                          </m:rPr>
                          <a:rPr lang="en-US" sz="9600" kern="100">
                            <a:solidFill>
                              <a:schemeClr val="tx1"/>
                            </a:solidFill>
                            <a:effectLst/>
                            <a:latin typeface="Cambria Math" panose="02040503050406030204" pitchFamily="18" charset="0"/>
                            <a:ea typeface="Times New Roman" panose="02020603050405020304" pitchFamily="18" charset="0"/>
                          </a:rPr>
                          <m:t>th</m:t>
                        </m:r>
                      </m:sup>
                    </m:sSup>
                  </m:oMath>
                </a14:m>
                <a:r>
                  <a:rPr lang="en-US" sz="9600" kern="100" dirty="0">
                    <a:solidFill>
                      <a:schemeClr val="tx1"/>
                    </a:solidFill>
                    <a:effectLst/>
                    <a:ea typeface="Times New Roman" panose="02020603050405020304" pitchFamily="18" charset="0"/>
                  </a:rPr>
                  <a:t> year, </a:t>
                </a:r>
                <a14:m>
                  <m:oMath xmlns:m="http://schemas.openxmlformats.org/officeDocument/2006/math">
                    <m:sSup>
                      <m:sSupPr>
                        <m:ctrlPr>
                          <a:rPr lang="en-US" sz="96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9600" kern="100">
                            <a:solidFill>
                              <a:schemeClr val="tx1"/>
                            </a:solidFill>
                            <a:effectLst/>
                            <a:latin typeface="Cambria Math" panose="02040503050406030204" pitchFamily="18" charset="0"/>
                            <a:ea typeface="Times New Roman" panose="02020603050405020304" pitchFamily="18" charset="0"/>
                          </a:rPr>
                          <m:t>j</m:t>
                        </m:r>
                      </m:e>
                      <m:sup>
                        <m:r>
                          <m:rPr>
                            <m:sty m:val="p"/>
                          </m:rPr>
                          <a:rPr lang="en-US" sz="9600" kern="100">
                            <a:solidFill>
                              <a:schemeClr val="tx1"/>
                            </a:solidFill>
                            <a:effectLst/>
                            <a:latin typeface="Cambria Math" panose="02040503050406030204" pitchFamily="18" charset="0"/>
                            <a:ea typeface="Times New Roman" panose="02020603050405020304" pitchFamily="18" charset="0"/>
                          </a:rPr>
                          <m:t>th</m:t>
                        </m:r>
                      </m:sup>
                    </m:sSup>
                  </m:oMath>
                </a14:m>
                <a:r>
                  <a:rPr lang="en-US" sz="9600" kern="100" dirty="0">
                    <a:solidFill>
                      <a:schemeClr val="tx1"/>
                    </a:solidFill>
                    <a:effectLst/>
                    <a:ea typeface="Times New Roman" panose="02020603050405020304" pitchFamily="18" charset="0"/>
                  </a:rPr>
                  <a:t> treatment, (NS, MET, T1, T2, HAY),  </a:t>
                </a:r>
                <a14:m>
                  <m:oMath xmlns:m="http://schemas.openxmlformats.org/officeDocument/2006/math">
                    <m:sSup>
                      <m:sSupPr>
                        <m:ctrlPr>
                          <a:rPr lang="en-US" sz="96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9600" kern="100">
                            <a:solidFill>
                              <a:schemeClr val="tx1"/>
                            </a:solidFill>
                            <a:effectLst/>
                            <a:latin typeface="Cambria Math" panose="02040503050406030204" pitchFamily="18" charset="0"/>
                            <a:ea typeface="Times New Roman" panose="02020603050405020304" pitchFamily="18" charset="0"/>
                          </a:rPr>
                          <m:t>k</m:t>
                        </m:r>
                      </m:e>
                      <m:sup>
                        <m:r>
                          <m:rPr>
                            <m:sty m:val="p"/>
                          </m:rPr>
                          <a:rPr lang="en-US" sz="9600" kern="100">
                            <a:solidFill>
                              <a:schemeClr val="tx1"/>
                            </a:solidFill>
                            <a:effectLst/>
                            <a:latin typeface="Cambria Math" panose="02040503050406030204" pitchFamily="18" charset="0"/>
                            <a:ea typeface="Times New Roman" panose="02020603050405020304" pitchFamily="18" charset="0"/>
                          </a:rPr>
                          <m:t>th</m:t>
                        </m:r>
                      </m:sup>
                    </m:sSup>
                  </m:oMath>
                </a14:m>
                <a:r>
                  <a:rPr lang="en-US" sz="9600" kern="100" dirty="0">
                    <a:solidFill>
                      <a:schemeClr val="tx1"/>
                    </a:solidFill>
                    <a:effectLst/>
                    <a:ea typeface="Times New Roman" panose="02020603050405020304" pitchFamily="18" charset="0"/>
                  </a:rPr>
                  <a:t>sex (Bull or Heifer). Additionally, a baseline measurement day-season (day-season is equal to the calf birthdate minus the first calving season plus one) was taken into account for variables of interest. This is represented by B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 </a:t>
                </a:r>
                <a14:m>
                  <m:oMath xmlns:m="http://schemas.openxmlformats.org/officeDocument/2006/math">
                    <m:acc>
                      <m:accPr>
                        <m:chr m:val="̅"/>
                        <m:ctrlPr>
                          <a:rPr lang="en-US" sz="9600" i="1" kern="100">
                            <a:solidFill>
                              <a:schemeClr val="tx1"/>
                            </a:solidFill>
                            <a:effectLst/>
                            <a:latin typeface="Cambria Math" panose="02040503050406030204" pitchFamily="18" charset="0"/>
                            <a:ea typeface="Times New Roman" panose="02020603050405020304" pitchFamily="18" charset="0"/>
                          </a:rPr>
                        </m:ctrlPr>
                      </m:accPr>
                      <m:e>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a:rPr lang="en-US" sz="9600" kern="100">
                                <a:solidFill>
                                  <a:schemeClr val="tx1"/>
                                </a:solidFill>
                                <a:effectLst/>
                                <a:latin typeface="Cambria Math" panose="02040503050406030204" pitchFamily="18" charset="0"/>
                                <a:ea typeface="Times New Roman" panose="02020603050405020304" pitchFamily="18" charset="0"/>
                              </a:rPr>
                              <m:t>…</m:t>
                            </m:r>
                          </m:sub>
                        </m:sSub>
                      </m:e>
                    </m:acc>
                    <m:r>
                      <a:rPr lang="en-US" sz="9600" kern="100">
                        <a:solidFill>
                          <a:schemeClr val="tx1"/>
                        </a:solidFill>
                        <a:effectLst/>
                        <a:latin typeface="Cambria Math" panose="02040503050406030204" pitchFamily="18" charset="0"/>
                        <a:ea typeface="Times New Roman" panose="02020603050405020304" pitchFamily="18" charset="0"/>
                      </a:rPr>
                      <m:t>)</m:t>
                    </m:r>
                  </m:oMath>
                </a14:m>
                <a:r>
                  <a:rPr lang="en-US" sz="9600" kern="100" dirty="0">
                    <a:solidFill>
                      <a:schemeClr val="tx1"/>
                    </a:solidFill>
                    <a:effectLst/>
                    <a:ea typeface="Times New Roman" panose="02020603050405020304" pitchFamily="18" charset="0"/>
                  </a:rPr>
                  <a:t>.</a:t>
                </a:r>
              </a:p>
              <a:p>
                <a:pPr marL="0" marR="28575" indent="0">
                  <a:lnSpc>
                    <a:spcPct val="200000"/>
                  </a:lnSpc>
                  <a:spcBef>
                    <a:spcPts val="0"/>
                  </a:spcBef>
                  <a:spcAft>
                    <a:spcPts val="15"/>
                  </a:spcAft>
                  <a:buNone/>
                </a:pPr>
                <a:r>
                  <a:rPr lang="en-US" sz="9600" kern="100" dirty="0">
                    <a:solidFill>
                      <a:schemeClr val="tx1"/>
                    </a:solidFill>
                    <a:effectLst/>
                    <a:ea typeface="Times New Roman" panose="02020603050405020304" pitchFamily="18" charset="0"/>
                  </a:rPr>
                  <a:t>Then, model is</a:t>
                </a:r>
              </a:p>
              <a:p>
                <a:pPr marL="71755" marR="28575" indent="0">
                  <a:lnSpc>
                    <a:spcPct val="200000"/>
                  </a:lnSpc>
                  <a:spcBef>
                    <a:spcPts val="0"/>
                  </a:spcBef>
                  <a:spcAft>
                    <a:spcPts val="0"/>
                  </a:spcAft>
                  <a:buNone/>
                </a:pPr>
                <a14:m>
                  <m:oMathPara xmlns:m="http://schemas.openxmlformats.org/officeDocument/2006/math">
                    <m:oMathParaPr>
                      <m:jc m:val="center"/>
                    </m:oMathParaPr>
                    <m:oMath xmlns:m="http://schemas.openxmlformats.org/officeDocument/2006/math">
                      <m:sSub>
                        <m:sSubPr>
                          <m:ctrlPr>
                            <a:rPr lang="en-US" sz="9600" i="1" kern="100" smtClean="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y</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r>
                        <a:rPr lang="en-US" sz="9600" i="1" kern="100">
                          <a:solidFill>
                            <a:schemeClr val="tx1"/>
                          </a:solidFill>
                          <a:effectLst/>
                          <a:latin typeface="Cambria Math" panose="02040503050406030204" pitchFamily="18" charset="0"/>
                          <a:ea typeface="Times New Roman" panose="02020603050405020304" pitchFamily="18" charset="0"/>
                        </a:rPr>
                        <m:t> </m:t>
                      </m:r>
                      <m:r>
                        <a:rPr lang="en-US" sz="9600" kern="100">
                          <a:solidFill>
                            <a:schemeClr val="tx1"/>
                          </a:solidFill>
                          <a:effectLst/>
                          <a:latin typeface="Cambria Math" panose="02040503050406030204" pitchFamily="18" charset="0"/>
                          <a:ea typeface="Times New Roman" panose="02020603050405020304" pitchFamily="18" charset="0"/>
                        </a:rPr>
                        <m:t>= </m:t>
                      </m:r>
                      <m:r>
                        <m:rPr>
                          <m:sty m:val="p"/>
                        </m:rPr>
                        <a:rPr lang="en-US" sz="9600" kern="100">
                          <a:solidFill>
                            <a:schemeClr val="tx1"/>
                          </a:solidFill>
                          <a:effectLst/>
                          <a:latin typeface="Cambria Math" panose="02040503050406030204" pitchFamily="18" charset="0"/>
                          <a:ea typeface="Times New Roman" panose="02020603050405020304" pitchFamily="18" charset="0"/>
                        </a:rPr>
                        <m:t>μ</m:t>
                      </m:r>
                      <m:r>
                        <a:rPr lang="en-US" sz="9600" kern="100">
                          <a:solidFill>
                            <a:schemeClr val="tx1"/>
                          </a:solidFill>
                          <a:effectLst/>
                          <a:latin typeface="Cambria Math" panose="02040503050406030204" pitchFamily="18" charset="0"/>
                          <a:ea typeface="Times New Roman" panose="02020603050405020304" pitchFamily="18" charset="0"/>
                        </a:rPr>
                        <m:t>+</m:t>
                      </m:r>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α</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m:t>
                          </m:r>
                        </m:sub>
                      </m:sSub>
                      <m:r>
                        <a:rPr lang="en-US" sz="9600" kern="100">
                          <a:solidFill>
                            <a:schemeClr val="tx1"/>
                          </a:solidFill>
                          <a:effectLst/>
                          <a:latin typeface="Cambria Math" panose="02040503050406030204" pitchFamily="18" charset="0"/>
                          <a:ea typeface="Times New Roman" panose="02020603050405020304" pitchFamily="18" charset="0"/>
                        </a:rPr>
                        <m:t>+</m:t>
                      </m:r>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β</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j</m:t>
                          </m:r>
                        </m:sub>
                      </m:sSub>
                      <m:r>
                        <a:rPr lang="en-US" sz="9600" kern="100">
                          <a:solidFill>
                            <a:schemeClr val="tx1"/>
                          </a:solidFill>
                          <a:effectLst/>
                          <a:latin typeface="Cambria Math" panose="02040503050406030204" pitchFamily="18" charset="0"/>
                          <a:ea typeface="Times New Roman" panose="02020603050405020304" pitchFamily="18" charset="0"/>
                        </a:rPr>
                        <m:t>+</m:t>
                      </m:r>
                      <m:r>
                        <a:rPr lang="en-US" sz="9600" kern="100" smtClean="0">
                          <a:solidFill>
                            <a:schemeClr val="tx1"/>
                          </a:solidFill>
                          <a:effectLst/>
                          <a:latin typeface="Cambria Math" panose="02040503050406030204" pitchFamily="18" charset="0"/>
                          <a:ea typeface="Times New Roman" panose="02020603050405020304" pitchFamily="18" charset="0"/>
                        </a:rPr>
                        <m:t> </m:t>
                      </m:r>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β</m:t>
                          </m:r>
                          <m:d>
                            <m:dPr>
                              <m:ctrlPr>
                                <a:rPr lang="en-US" sz="96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9600" kern="100">
                                  <a:solidFill>
                                    <a:schemeClr val="tx1"/>
                                  </a:solidFill>
                                  <a:effectLst/>
                                  <a:latin typeface="Cambria Math" panose="02040503050406030204" pitchFamily="18" charset="0"/>
                                  <a:ea typeface="Times New Roman" panose="02020603050405020304" pitchFamily="18" charset="0"/>
                                </a:rPr>
                                <m:t>α</m:t>
                              </m:r>
                            </m:e>
                          </m:d>
                        </m:e>
                        <m:sub>
                          <m:d>
                            <m:dPr>
                              <m:ctrlPr>
                                <a:rPr lang="en-US" sz="96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9600" kern="100">
                                  <a:solidFill>
                                    <a:schemeClr val="tx1"/>
                                  </a:solidFill>
                                  <a:effectLst/>
                                  <a:latin typeface="Cambria Math" panose="02040503050406030204" pitchFamily="18" charset="0"/>
                                  <a:ea typeface="Times New Roman" panose="02020603050405020304" pitchFamily="18" charset="0"/>
                                </a:rPr>
                                <m:t>i</m:t>
                              </m:r>
                            </m:e>
                          </m:d>
                          <m:r>
                            <m:rPr>
                              <m:sty m:val="p"/>
                            </m:rPr>
                            <a:rPr lang="en-US" sz="9600" kern="100">
                              <a:solidFill>
                                <a:schemeClr val="tx1"/>
                              </a:solidFill>
                              <a:effectLst/>
                              <a:latin typeface="Cambria Math" panose="02040503050406030204" pitchFamily="18" charset="0"/>
                              <a:ea typeface="Times New Roman" panose="02020603050405020304" pitchFamily="18" charset="0"/>
                            </a:rPr>
                            <m:t>j</m:t>
                          </m:r>
                        </m:sub>
                      </m:sSub>
                      <m:r>
                        <a:rPr lang="en-US" sz="9600" kern="100">
                          <a:solidFill>
                            <a:schemeClr val="tx1"/>
                          </a:solidFill>
                          <a:effectLst/>
                          <a:latin typeface="Cambria Math" panose="02040503050406030204" pitchFamily="18" charset="0"/>
                          <a:ea typeface="Times New Roman" panose="02020603050405020304" pitchFamily="18" charset="0"/>
                        </a:rPr>
                        <m:t>+ </m:t>
                      </m:r>
                      <m:r>
                        <m:rPr>
                          <m:sty m:val="p"/>
                        </m:rPr>
                        <a:rPr lang="en-US" sz="9600" kern="100">
                          <a:solidFill>
                            <a:schemeClr val="tx1"/>
                          </a:solidFill>
                          <a:effectLst/>
                          <a:latin typeface="Cambria Math" panose="02040503050406030204" pitchFamily="18" charset="0"/>
                          <a:ea typeface="Times New Roman" panose="02020603050405020304" pitchFamily="18" charset="0"/>
                        </a:rPr>
                        <m:t>B</m:t>
                      </m:r>
                      <m:r>
                        <a:rPr lang="en-US" sz="9600" kern="100">
                          <a:solidFill>
                            <a:schemeClr val="tx1"/>
                          </a:solidFill>
                          <a:effectLst/>
                          <a:latin typeface="Cambria Math" panose="02040503050406030204" pitchFamily="18" charset="0"/>
                          <a:ea typeface="Times New Roman" panose="02020603050405020304" pitchFamily="18" charset="0"/>
                        </a:rPr>
                        <m:t> </m:t>
                      </m:r>
                      <m:d>
                        <m:dPr>
                          <m:ctrlPr>
                            <a:rPr lang="en-US" sz="9600" i="1" kern="100">
                              <a:solidFill>
                                <a:schemeClr val="tx1"/>
                              </a:solidFill>
                              <a:effectLst/>
                              <a:latin typeface="Cambria Math" panose="02040503050406030204" pitchFamily="18" charset="0"/>
                              <a:ea typeface="Times New Roman" panose="02020603050405020304" pitchFamily="18" charset="0"/>
                            </a:rPr>
                          </m:ctrlPr>
                        </m:dPr>
                        <m:e>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r>
                            <a:rPr lang="en-US" sz="9600" kern="100">
                              <a:solidFill>
                                <a:schemeClr val="tx1"/>
                              </a:solidFill>
                              <a:effectLst/>
                              <a:latin typeface="Cambria Math" panose="02040503050406030204" pitchFamily="18" charset="0"/>
                              <a:ea typeface="Times New Roman" panose="02020603050405020304" pitchFamily="18" charset="0"/>
                            </a:rPr>
                            <m:t> </m:t>
                          </m:r>
                          <m:r>
                            <a:rPr lang="en-US" sz="9600" i="1" kern="100">
                              <a:solidFill>
                                <a:schemeClr val="tx1"/>
                              </a:solidFill>
                              <a:effectLst/>
                              <a:latin typeface="Cambria Math" panose="02040503050406030204" pitchFamily="18" charset="0"/>
                              <a:ea typeface="Times New Roman" panose="02020603050405020304" pitchFamily="18" charset="0"/>
                            </a:rPr>
                            <m:t>−</m:t>
                          </m:r>
                          <m:r>
                            <a:rPr lang="en-US" sz="9600" kern="100">
                              <a:solidFill>
                                <a:schemeClr val="tx1"/>
                              </a:solidFill>
                              <a:effectLst/>
                              <a:latin typeface="Cambria Math" panose="02040503050406030204" pitchFamily="18" charset="0"/>
                              <a:ea typeface="Times New Roman" panose="02020603050405020304" pitchFamily="18" charset="0"/>
                            </a:rPr>
                            <m:t> </m:t>
                          </m:r>
                          <m:acc>
                            <m:accPr>
                              <m:chr m:val="̅"/>
                              <m:ctrlPr>
                                <a:rPr lang="en-US" sz="9600" i="1" kern="100">
                                  <a:solidFill>
                                    <a:schemeClr val="tx1"/>
                                  </a:solidFill>
                                  <a:effectLst/>
                                  <a:latin typeface="Cambria Math" panose="02040503050406030204" pitchFamily="18" charset="0"/>
                                  <a:ea typeface="Times New Roman" panose="02020603050405020304" pitchFamily="18" charset="0"/>
                                </a:rPr>
                              </m:ctrlPr>
                            </m:accPr>
                            <m:e>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a:rPr lang="en-US" sz="9600" kern="100">
                                      <a:solidFill>
                                        <a:schemeClr val="tx1"/>
                                      </a:solidFill>
                                      <a:effectLst/>
                                      <a:latin typeface="Cambria Math" panose="02040503050406030204" pitchFamily="18" charset="0"/>
                                      <a:ea typeface="Times New Roman" panose="02020603050405020304" pitchFamily="18" charset="0"/>
                                    </a:rPr>
                                    <m:t>…</m:t>
                                  </m:r>
                                </m:sub>
                              </m:sSub>
                            </m:e>
                          </m:acc>
                        </m:e>
                      </m:d>
                      <m:r>
                        <a:rPr lang="en-US" sz="9600" kern="100">
                          <a:solidFill>
                            <a:schemeClr val="tx1"/>
                          </a:solidFill>
                          <a:effectLst/>
                          <a:latin typeface="Cambria Math" panose="02040503050406030204" pitchFamily="18" charset="0"/>
                          <a:ea typeface="Times New Roman" panose="02020603050405020304" pitchFamily="18" charset="0"/>
                        </a:rPr>
                        <m:t>+ </m:t>
                      </m:r>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ε</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m:oMathPara>
                </a14:m>
                <a:endParaRPr lang="en-US" sz="9600" kern="100" dirty="0">
                  <a:solidFill>
                    <a:schemeClr val="tx1"/>
                  </a:solidFill>
                  <a:effectLst/>
                  <a:ea typeface="Times New Roman" panose="02020603050405020304" pitchFamily="18" charset="0"/>
                </a:endParaRPr>
              </a:p>
              <a:p>
                <a:pPr marL="0" marR="28575" indent="0">
                  <a:lnSpc>
                    <a:spcPct val="200000"/>
                  </a:lnSpc>
                  <a:spcBef>
                    <a:spcPts val="0"/>
                  </a:spcBef>
                  <a:spcAft>
                    <a:spcPts val="15"/>
                  </a:spcAft>
                  <a:buNone/>
                </a:pPr>
                <a:r>
                  <a:rPr lang="en-US" sz="9600" kern="100" dirty="0">
                    <a:solidFill>
                      <a:schemeClr val="tx1"/>
                    </a:solidFill>
                    <a:effectLst/>
                    <a:ea typeface="Times New Roman" panose="02020603050405020304" pitchFamily="18" charset="0"/>
                  </a:rPr>
                  <a:t>Where:</a:t>
                </a:r>
              </a:p>
              <a:p>
                <a:pPr marL="0" marR="28575" indent="0">
                  <a:lnSpc>
                    <a:spcPct val="200000"/>
                  </a:lnSpc>
                  <a:spcBef>
                    <a:spcPts val="0"/>
                  </a:spcBef>
                  <a:spcAft>
                    <a:spcPts val="15"/>
                  </a:spcAft>
                  <a:buNone/>
                </a:pPr>
                <a:endParaRPr lang="en-US" sz="7200" kern="100" dirty="0">
                  <a:solidFill>
                    <a:srgbClr val="181717"/>
                  </a:solidFill>
                  <a:effectLst/>
                  <a:ea typeface="Times New Roman" panose="02020603050405020304" pitchFamily="18" charset="0"/>
                </a:endParaRPr>
              </a:p>
              <a:p>
                <a:pPr marL="0" indent="0">
                  <a:buNone/>
                </a:pPr>
                <a:endParaRPr lang="en-US" dirty="0"/>
              </a:p>
              <a:p>
                <a:pPr marL="0" indent="0">
                  <a:buNone/>
                </a:pPr>
                <a:endParaRPr lang="en-US" dirty="0"/>
              </a:p>
            </p:txBody>
          </p:sp>
        </mc:Choice>
        <mc:Fallback xmlns="">
          <p:sp>
            <p:nvSpPr>
              <p:cNvPr id="3" name="Content Placeholder 2">
                <a:extLst>
                  <a:ext uri="{FF2B5EF4-FFF2-40B4-BE49-F238E27FC236}">
                    <a16:creationId xmlns:a16="http://schemas.microsoft.com/office/drawing/2014/main" id="{6B86CD01-FDDA-EA57-0514-92F8CAC761CD}"/>
                  </a:ext>
                </a:extLst>
              </p:cNvPr>
              <p:cNvSpPr>
                <a:spLocks noGrp="1" noRot="1" noChangeAspect="1" noMove="1" noResize="1" noEditPoints="1" noAdjustHandles="1" noChangeArrowheads="1" noChangeShapeType="1" noTextEdit="1"/>
              </p:cNvSpPr>
              <p:nvPr>
                <p:ph idx="1"/>
              </p:nvPr>
            </p:nvSpPr>
            <p:spPr>
              <a:xfrm>
                <a:off x="584200" y="1003300"/>
                <a:ext cx="10769601" cy="5943600"/>
              </a:xfrm>
              <a:blipFill>
                <a:blip r:embed="rId2"/>
                <a:stretch>
                  <a:fillRect l="-942"/>
                </a:stretch>
              </a:blipFill>
            </p:spPr>
            <p:txBody>
              <a:bodyPr/>
              <a:lstStyle/>
              <a:p>
                <a:r>
                  <a:rPr lang="en-US">
                    <a:noFill/>
                  </a:rPr>
                  <a:t> </a:t>
                </a:r>
              </a:p>
            </p:txBody>
          </p:sp>
        </mc:Fallback>
      </mc:AlternateContent>
    </p:spTree>
    <p:extLst>
      <p:ext uri="{BB962C8B-B14F-4D97-AF65-F5344CB8AC3E}">
        <p14:creationId xmlns:p14="http://schemas.microsoft.com/office/powerpoint/2010/main" val="3572618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B60B6-DC84-5804-3EF6-5E0663943068}"/>
              </a:ext>
            </a:extLst>
          </p:cNvPr>
          <p:cNvSpPr>
            <a:spLocks noGrp="1"/>
          </p:cNvSpPr>
          <p:nvPr>
            <p:ph type="title"/>
          </p:nvPr>
        </p:nvSpPr>
        <p:spPr/>
        <p:txBody>
          <a:bodyPr>
            <a:normAutofit/>
          </a:bodyPr>
          <a:lstStyle/>
          <a:p>
            <a:r>
              <a:rPr lang="en-US" sz="3200" dirty="0"/>
              <a:t>Statistical Model – (ANCOVA) Cont’d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632DE0F-50B6-F3C5-E5C2-B436E859981E}"/>
                  </a:ext>
                </a:extLst>
              </p:cNvPr>
              <p:cNvSpPr>
                <a:spLocks noGrp="1"/>
              </p:cNvSpPr>
              <p:nvPr>
                <p:ph idx="1"/>
              </p:nvPr>
            </p:nvSpPr>
            <p:spPr>
              <a:xfrm>
                <a:off x="646111" y="1562100"/>
                <a:ext cx="10707689" cy="5080000"/>
              </a:xfrm>
            </p:spPr>
            <p:txBody>
              <a:bodyPr>
                <a:normAutofit/>
              </a:bodyPr>
              <a:lstStyle/>
              <a:p>
                <a:pPr marL="357505" marR="28575" indent="-285750">
                  <a:lnSpc>
                    <a:spcPct val="200000"/>
                  </a:lnSpc>
                  <a:spcBef>
                    <a:spcPts val="0"/>
                  </a:spcBef>
                </a:pPr>
                <a:r>
                  <a:rPr lang="en-US" sz="2800" kern="100" dirty="0">
                    <a:solidFill>
                      <a:srgbClr val="181717"/>
                    </a:solidFill>
                    <a:effectLst/>
                    <a:ea typeface="Times New Roman" panose="02020603050405020304" pitchFamily="18" charset="0"/>
                  </a:rPr>
                  <a:t>   </a:t>
                </a:r>
                <a14:m>
                  <m:oMath xmlns:m="http://schemas.openxmlformats.org/officeDocument/2006/math">
                    <m:r>
                      <m:rPr>
                        <m:sty m:val="p"/>
                      </m:rPr>
                      <a:rPr lang="en-US" sz="2400" kern="100" smtClean="0">
                        <a:solidFill>
                          <a:schemeClr val="tx1"/>
                        </a:solidFill>
                        <a:effectLst/>
                        <a:latin typeface="Cambria Math" panose="02040503050406030204" pitchFamily="18" charset="0"/>
                        <a:ea typeface="Times New Roman" panose="02020603050405020304" pitchFamily="18" charset="0"/>
                      </a:rPr>
                      <m:t>μ</m:t>
                    </m:r>
                  </m:oMath>
                </a14:m>
                <a:r>
                  <a:rPr lang="en-US" sz="2400" kern="100" dirty="0">
                    <a:solidFill>
                      <a:schemeClr val="tx1"/>
                    </a:solidFill>
                    <a:effectLst/>
                    <a:ea typeface="Times New Roman" panose="02020603050405020304" pitchFamily="18" charset="0"/>
                  </a:rPr>
                  <a:t> is the overall mean.</a:t>
                </a:r>
                <a:endParaRPr lang="en-US" sz="2400" kern="100" dirty="0">
                  <a:solidFill>
                    <a:srgbClr val="181717"/>
                  </a:solidFill>
                  <a:effectLst/>
                  <a:ea typeface="Times New Roman" panose="02020603050405020304" pitchFamily="18" charset="0"/>
                </a:endParaRPr>
              </a:p>
              <a:p>
                <a:pPr marL="357505" marR="28575" indent="-285750">
                  <a:lnSpc>
                    <a:spcPct val="200000"/>
                  </a:lnSpc>
                  <a:spcBef>
                    <a:spcPts val="0"/>
                  </a:spcBef>
                </a:pPr>
                <a:r>
                  <a:rPr lang="en-US" sz="2400" kern="100" dirty="0">
                    <a:solidFill>
                      <a:srgbClr val="181717"/>
                    </a:solidFill>
                    <a:effectLst/>
                    <a:ea typeface="Times New Roman" panose="02020603050405020304" pitchFamily="18" charset="0"/>
                  </a:rPr>
                  <a:t> </a:t>
                </a:r>
                <a14:m>
                  <m:oMath xmlns:m="http://schemas.openxmlformats.org/officeDocument/2006/math">
                    <m:sSub>
                      <m:sSubPr>
                        <m:ctrlPr>
                          <a:rPr lang="en-US" sz="2400" i="1" kern="100" smtClean="0">
                            <a:solidFill>
                              <a:schemeClr val="tx1"/>
                            </a:solidFill>
                            <a:effectLst/>
                            <a:latin typeface="Cambria Math" panose="02040503050406030204" pitchFamily="18" charset="0"/>
                            <a:ea typeface="Times New Roman" panose="02020603050405020304" pitchFamily="18" charset="0"/>
                          </a:rPr>
                        </m:ctrlPr>
                      </m:sSubPr>
                      <m:e>
                        <m:r>
                          <a:rPr lang="en-US" sz="2400" b="0" i="0" kern="100" smtClean="0">
                            <a:solidFill>
                              <a:schemeClr val="tx1"/>
                            </a:solidFill>
                            <a:effectLst/>
                            <a:latin typeface="Cambria Math" panose="02040503050406030204" pitchFamily="18" charset="0"/>
                            <a:ea typeface="Times New Roman" panose="02020603050405020304" pitchFamily="18" charset="0"/>
                          </a:rPr>
                          <m:t>    </m:t>
                        </m:r>
                        <m:r>
                          <m:rPr>
                            <m:sty m:val="p"/>
                          </m:rPr>
                          <a:rPr lang="en-US" sz="2400" kern="100">
                            <a:solidFill>
                              <a:schemeClr val="tx1"/>
                            </a:solidFill>
                            <a:effectLst/>
                            <a:latin typeface="Cambria Math" panose="02040503050406030204" pitchFamily="18" charset="0"/>
                            <a:ea typeface="Times New Roman" panose="02020603050405020304" pitchFamily="18" charset="0"/>
                          </a:rPr>
                          <m:t>α</m:t>
                        </m:r>
                      </m:e>
                      <m:sub>
                        <m:r>
                          <m:rPr>
                            <m:sty m:val="p"/>
                          </m:rPr>
                          <a:rPr lang="en-US" sz="2400" kern="100">
                            <a:solidFill>
                              <a:schemeClr val="tx1"/>
                            </a:solidFill>
                            <a:effectLst/>
                            <a:latin typeface="Cambria Math" panose="02040503050406030204" pitchFamily="18" charset="0"/>
                            <a:ea typeface="Times New Roman" panose="02020603050405020304" pitchFamily="18" charset="0"/>
                          </a:rPr>
                          <m:t>i</m:t>
                        </m:r>
                      </m:sub>
                    </m:sSub>
                  </m:oMath>
                </a14:m>
                <a:r>
                  <a:rPr lang="en-US" sz="2400" kern="100" dirty="0">
                    <a:solidFill>
                      <a:schemeClr val="tx1"/>
                    </a:solidFill>
                    <a:effectLst/>
                    <a:ea typeface="Times New Roman" panose="02020603050405020304" pitchFamily="18" charset="0"/>
                  </a:rPr>
                  <a:t> is the effect of the </a:t>
                </a:r>
                <a14:m>
                  <m:oMath xmlns:m="http://schemas.openxmlformats.org/officeDocument/2006/math">
                    <m:sSup>
                      <m:sSupPr>
                        <m:ctrlPr>
                          <a:rPr lang="en-US" sz="24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2400" kern="100">
                            <a:solidFill>
                              <a:schemeClr val="tx1"/>
                            </a:solidFill>
                            <a:effectLst/>
                            <a:latin typeface="Cambria Math" panose="02040503050406030204" pitchFamily="18" charset="0"/>
                            <a:ea typeface="Times New Roman" panose="02020603050405020304" pitchFamily="18" charset="0"/>
                          </a:rPr>
                          <m:t>i</m:t>
                        </m:r>
                      </m:e>
                      <m:sup>
                        <m:r>
                          <m:rPr>
                            <m:sty m:val="p"/>
                          </m:rPr>
                          <a:rPr lang="en-US" sz="2400" kern="100">
                            <a:solidFill>
                              <a:schemeClr val="tx1"/>
                            </a:solidFill>
                            <a:effectLst/>
                            <a:latin typeface="Cambria Math" panose="02040503050406030204" pitchFamily="18" charset="0"/>
                            <a:ea typeface="Times New Roman" panose="02020603050405020304" pitchFamily="18" charset="0"/>
                          </a:rPr>
                          <m:t>th</m:t>
                        </m:r>
                      </m:sup>
                    </m:sSup>
                  </m:oMath>
                </a14:m>
                <a:r>
                  <a:rPr lang="en-US" sz="2400" kern="100" dirty="0">
                    <a:solidFill>
                      <a:schemeClr val="tx1"/>
                    </a:solidFill>
                    <a:effectLst/>
                    <a:ea typeface="Times New Roman" panose="02020603050405020304" pitchFamily="18" charset="0"/>
                  </a:rPr>
                  <a:t> year, </a:t>
                </a:r>
                <a:r>
                  <a:rPr lang="en-US" sz="2400" kern="100" dirty="0" err="1">
                    <a:solidFill>
                      <a:schemeClr val="tx1"/>
                    </a:solidFill>
                    <a:effectLst/>
                    <a:ea typeface="Times New Roman" panose="02020603050405020304" pitchFamily="18" charset="0"/>
                  </a:rPr>
                  <a:t>i</a:t>
                </a:r>
                <a:r>
                  <a:rPr lang="en-US" sz="2400" kern="100" dirty="0">
                    <a:solidFill>
                      <a:schemeClr val="tx1"/>
                    </a:solidFill>
                    <a:effectLst/>
                    <a:ea typeface="Times New Roman" panose="02020603050405020304" pitchFamily="18" charset="0"/>
                  </a:rPr>
                  <a:t> = 1, 2, 3</a:t>
                </a:r>
              </a:p>
              <a:p>
                <a:pPr marL="357505" marR="28575" indent="-285750">
                  <a:lnSpc>
                    <a:spcPct val="200000"/>
                  </a:lnSpc>
                  <a:spcBef>
                    <a:spcPts val="0"/>
                  </a:spcBef>
                </a:pPr>
                <a:r>
                  <a:rPr lang="en-US" sz="2400" kern="100" dirty="0">
                    <a:solidFill>
                      <a:schemeClr val="tx1"/>
                    </a:solidFill>
                    <a:effectLst/>
                    <a:ea typeface="Times New Roman" panose="02020603050405020304" pitchFamily="18" charset="0"/>
                  </a:rPr>
                  <a:t>    </a:t>
                </a:r>
                <a14:m>
                  <m:oMath xmlns:m="http://schemas.openxmlformats.org/officeDocument/2006/math">
                    <m:sSub>
                      <m:sSubPr>
                        <m:ctrlPr>
                          <a:rPr lang="en-US" sz="24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2400" kern="100">
                            <a:solidFill>
                              <a:schemeClr val="tx1"/>
                            </a:solidFill>
                            <a:effectLst/>
                            <a:latin typeface="Cambria Math" panose="02040503050406030204" pitchFamily="18" charset="0"/>
                            <a:ea typeface="Times New Roman" panose="02020603050405020304" pitchFamily="18" charset="0"/>
                          </a:rPr>
                          <m:t>β</m:t>
                        </m:r>
                      </m:e>
                      <m:sub>
                        <m:r>
                          <m:rPr>
                            <m:sty m:val="p"/>
                          </m:rPr>
                          <a:rPr lang="en-US" sz="2400" kern="100">
                            <a:solidFill>
                              <a:schemeClr val="tx1"/>
                            </a:solidFill>
                            <a:effectLst/>
                            <a:latin typeface="Cambria Math" panose="02040503050406030204" pitchFamily="18" charset="0"/>
                            <a:ea typeface="Times New Roman" panose="02020603050405020304" pitchFamily="18" charset="0"/>
                          </a:rPr>
                          <m:t>j</m:t>
                        </m:r>
                      </m:sub>
                    </m:sSub>
                  </m:oMath>
                </a14:m>
                <a:r>
                  <a:rPr lang="en-US" sz="2400" kern="100" dirty="0">
                    <a:solidFill>
                      <a:schemeClr val="tx1"/>
                    </a:solidFill>
                    <a:effectLst/>
                    <a:ea typeface="Times New Roman" panose="02020603050405020304" pitchFamily="18" charset="0"/>
                  </a:rPr>
                  <a:t> is the effect of the </a:t>
                </a:r>
                <a14:m>
                  <m:oMath xmlns:m="http://schemas.openxmlformats.org/officeDocument/2006/math">
                    <m:sSup>
                      <m:sSupPr>
                        <m:ctrlPr>
                          <a:rPr lang="en-US" sz="24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2400" kern="100">
                            <a:solidFill>
                              <a:schemeClr val="tx1"/>
                            </a:solidFill>
                            <a:effectLst/>
                            <a:latin typeface="Cambria Math" panose="02040503050406030204" pitchFamily="18" charset="0"/>
                            <a:ea typeface="Times New Roman" panose="02020603050405020304" pitchFamily="18" charset="0"/>
                          </a:rPr>
                          <m:t>j</m:t>
                        </m:r>
                      </m:e>
                      <m:sup>
                        <m:r>
                          <m:rPr>
                            <m:sty m:val="p"/>
                          </m:rPr>
                          <a:rPr lang="en-US" sz="2400" kern="100">
                            <a:solidFill>
                              <a:schemeClr val="tx1"/>
                            </a:solidFill>
                            <a:effectLst/>
                            <a:latin typeface="Cambria Math" panose="02040503050406030204" pitchFamily="18" charset="0"/>
                            <a:ea typeface="Times New Roman" panose="02020603050405020304" pitchFamily="18" charset="0"/>
                          </a:rPr>
                          <m:t>th</m:t>
                        </m:r>
                      </m:sup>
                    </m:sSup>
                  </m:oMath>
                </a14:m>
                <a:r>
                  <a:rPr lang="en-US" sz="2400" kern="100" dirty="0">
                    <a:solidFill>
                      <a:schemeClr val="tx1"/>
                    </a:solidFill>
                    <a:effectLst/>
                    <a:ea typeface="Times New Roman" panose="02020603050405020304" pitchFamily="18" charset="0"/>
                  </a:rPr>
                  <a:t> treatment, j = 1, 2, 3, 4, 5</a:t>
                </a:r>
              </a:p>
              <a:p>
                <a:pPr marL="243205" marR="28575" indent="-171450">
                  <a:lnSpc>
                    <a:spcPct val="200000"/>
                  </a:lnSpc>
                  <a:spcBef>
                    <a:spcPts val="0"/>
                  </a:spcBef>
                </a:pPr>
                <a14:m>
                  <m:oMath xmlns:m="http://schemas.openxmlformats.org/officeDocument/2006/math">
                    <m:sSub>
                      <m:sSubPr>
                        <m:ctrlPr>
                          <a:rPr lang="en-US" sz="2400" i="1" kern="100">
                            <a:solidFill>
                              <a:schemeClr val="tx1"/>
                            </a:solidFill>
                            <a:effectLst/>
                            <a:latin typeface="Cambria Math" panose="02040503050406030204" pitchFamily="18" charset="0"/>
                            <a:ea typeface="Times New Roman" panose="02020603050405020304" pitchFamily="18" charset="0"/>
                          </a:rPr>
                        </m:ctrlPr>
                      </m:sSubPr>
                      <m:e>
                        <m:r>
                          <a:rPr lang="en-US" sz="2400" b="0" i="0" kern="100" smtClean="0">
                            <a:solidFill>
                              <a:schemeClr val="tx1"/>
                            </a:solidFill>
                            <a:effectLst/>
                            <a:latin typeface="Cambria Math" panose="02040503050406030204" pitchFamily="18" charset="0"/>
                            <a:ea typeface="Times New Roman" panose="02020603050405020304" pitchFamily="18" charset="0"/>
                          </a:rPr>
                          <m:t>      </m:t>
                        </m:r>
                        <m:r>
                          <m:rPr>
                            <m:sty m:val="p"/>
                          </m:rPr>
                          <a:rPr lang="en-US" sz="2400" kern="100">
                            <a:solidFill>
                              <a:schemeClr val="tx1"/>
                            </a:solidFill>
                            <a:effectLst/>
                            <a:latin typeface="Cambria Math" panose="02040503050406030204" pitchFamily="18" charset="0"/>
                            <a:ea typeface="Times New Roman" panose="02020603050405020304" pitchFamily="18" charset="0"/>
                          </a:rPr>
                          <m:t>β</m:t>
                        </m:r>
                        <m:d>
                          <m:dPr>
                            <m:ctrlPr>
                              <a:rPr lang="en-US" sz="24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2400" kern="100">
                                <a:solidFill>
                                  <a:schemeClr val="tx1"/>
                                </a:solidFill>
                                <a:effectLst/>
                                <a:latin typeface="Cambria Math" panose="02040503050406030204" pitchFamily="18" charset="0"/>
                                <a:ea typeface="Times New Roman" panose="02020603050405020304" pitchFamily="18" charset="0"/>
                              </a:rPr>
                              <m:t>α</m:t>
                            </m:r>
                          </m:e>
                        </m:d>
                      </m:e>
                      <m:sub>
                        <m:d>
                          <m:dPr>
                            <m:ctrlPr>
                              <a:rPr lang="en-US" sz="24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2400" kern="100">
                                <a:solidFill>
                                  <a:schemeClr val="tx1"/>
                                </a:solidFill>
                                <a:effectLst/>
                                <a:latin typeface="Cambria Math" panose="02040503050406030204" pitchFamily="18" charset="0"/>
                                <a:ea typeface="Times New Roman" panose="02020603050405020304" pitchFamily="18" charset="0"/>
                              </a:rPr>
                              <m:t>i</m:t>
                            </m:r>
                          </m:e>
                        </m:d>
                        <m:r>
                          <m:rPr>
                            <m:sty m:val="p"/>
                          </m:rPr>
                          <a:rPr lang="en-US" sz="2400" kern="100">
                            <a:solidFill>
                              <a:schemeClr val="tx1"/>
                            </a:solidFill>
                            <a:effectLst/>
                            <a:latin typeface="Cambria Math" panose="02040503050406030204" pitchFamily="18" charset="0"/>
                            <a:ea typeface="Times New Roman" panose="02020603050405020304" pitchFamily="18" charset="0"/>
                          </a:rPr>
                          <m:t>j</m:t>
                        </m:r>
                      </m:sub>
                    </m:sSub>
                    <m:r>
                      <a:rPr lang="en-US" sz="2400" kern="100">
                        <a:solidFill>
                          <a:schemeClr val="tx1"/>
                        </a:solidFill>
                        <a:effectLst/>
                        <a:latin typeface="Cambria Math" panose="02040503050406030204" pitchFamily="18" charset="0"/>
                        <a:ea typeface="Times New Roman" panose="02020603050405020304" pitchFamily="18" charset="0"/>
                      </a:rPr>
                      <m:t> </m:t>
                    </m:r>
                  </m:oMath>
                </a14:m>
                <a:r>
                  <a:rPr lang="en-US" sz="2400" kern="100" dirty="0">
                    <a:solidFill>
                      <a:schemeClr val="tx1"/>
                    </a:solidFill>
                    <a:effectLst/>
                    <a:ea typeface="Times New Roman" panose="02020603050405020304" pitchFamily="18" charset="0"/>
                  </a:rPr>
                  <a:t>is the random term where </a:t>
                </a:r>
                <a14:m>
                  <m:oMath xmlns:m="http://schemas.openxmlformats.org/officeDocument/2006/math">
                    <m:sSup>
                      <m:sSupPr>
                        <m:ctrlPr>
                          <a:rPr lang="en-US" sz="24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2400" kern="100">
                            <a:solidFill>
                              <a:schemeClr val="tx1"/>
                            </a:solidFill>
                            <a:effectLst/>
                            <a:latin typeface="Cambria Math" panose="02040503050406030204" pitchFamily="18" charset="0"/>
                            <a:ea typeface="Times New Roman" panose="02020603050405020304" pitchFamily="18" charset="0"/>
                          </a:rPr>
                          <m:t>j</m:t>
                        </m:r>
                      </m:e>
                      <m:sup>
                        <m:r>
                          <m:rPr>
                            <m:sty m:val="p"/>
                          </m:rPr>
                          <a:rPr lang="en-US" sz="2400" kern="100">
                            <a:solidFill>
                              <a:schemeClr val="tx1"/>
                            </a:solidFill>
                            <a:effectLst/>
                            <a:latin typeface="Cambria Math" panose="02040503050406030204" pitchFamily="18" charset="0"/>
                            <a:ea typeface="Times New Roman" panose="02020603050405020304" pitchFamily="18" charset="0"/>
                          </a:rPr>
                          <m:t>th</m:t>
                        </m:r>
                      </m:sup>
                    </m:sSup>
                  </m:oMath>
                </a14:m>
                <a:r>
                  <a:rPr lang="en-US" sz="2400" kern="100" dirty="0">
                    <a:solidFill>
                      <a:schemeClr val="tx1"/>
                    </a:solidFill>
                    <a:effectLst/>
                    <a:ea typeface="Times New Roman" panose="02020603050405020304" pitchFamily="18" charset="0"/>
                  </a:rPr>
                  <a:t> treatment is nested within </a:t>
                </a:r>
                <a14:m>
                  <m:oMath xmlns:m="http://schemas.openxmlformats.org/officeDocument/2006/math">
                    <m:sSup>
                      <m:sSupPr>
                        <m:ctrlPr>
                          <a:rPr lang="en-US" sz="2400" i="1" kern="100">
                            <a:solidFill>
                              <a:schemeClr val="tx1"/>
                            </a:solidFill>
                            <a:effectLst/>
                            <a:latin typeface="Cambria Math" panose="02040503050406030204" pitchFamily="18" charset="0"/>
                            <a:ea typeface="Times New Roman" panose="02020603050405020304" pitchFamily="18" charset="0"/>
                          </a:rPr>
                        </m:ctrlPr>
                      </m:sSupPr>
                      <m:e>
                        <m:r>
                          <m:rPr>
                            <m:sty m:val="p"/>
                          </m:rPr>
                          <a:rPr lang="en-US" sz="2400" kern="100">
                            <a:solidFill>
                              <a:schemeClr val="tx1"/>
                            </a:solidFill>
                            <a:effectLst/>
                            <a:latin typeface="Cambria Math" panose="02040503050406030204" pitchFamily="18" charset="0"/>
                            <a:ea typeface="Times New Roman" panose="02020603050405020304" pitchFamily="18" charset="0"/>
                          </a:rPr>
                          <m:t>i</m:t>
                        </m:r>
                      </m:e>
                      <m:sup>
                        <m:r>
                          <m:rPr>
                            <m:sty m:val="p"/>
                          </m:rPr>
                          <a:rPr lang="en-US" sz="2400" kern="100">
                            <a:solidFill>
                              <a:schemeClr val="tx1"/>
                            </a:solidFill>
                            <a:effectLst/>
                            <a:latin typeface="Cambria Math" panose="02040503050406030204" pitchFamily="18" charset="0"/>
                            <a:ea typeface="Times New Roman" panose="02020603050405020304" pitchFamily="18" charset="0"/>
                          </a:rPr>
                          <m:t>th</m:t>
                        </m:r>
                      </m:sup>
                    </m:sSup>
                  </m:oMath>
                </a14:m>
                <a:r>
                  <a:rPr lang="en-US" sz="2400" kern="100" dirty="0">
                    <a:solidFill>
                      <a:schemeClr val="tx1"/>
                    </a:solidFill>
                    <a:effectLst/>
                    <a:ea typeface="Times New Roman" panose="02020603050405020304" pitchFamily="18" charset="0"/>
                  </a:rPr>
                  <a:t>     year.</a:t>
                </a:r>
                <a:endParaRPr lang="en-US" sz="2400" i="1" kern="100" dirty="0">
                  <a:solidFill>
                    <a:schemeClr val="tx1"/>
                  </a:solidFill>
                  <a:effectLst/>
                  <a:ea typeface="Times New Roman" panose="02020603050405020304" pitchFamily="18" charset="0"/>
                </a:endParaRPr>
              </a:p>
              <a:p>
                <a:endParaRPr lang="en-US" dirty="0"/>
              </a:p>
            </p:txBody>
          </p:sp>
        </mc:Choice>
        <mc:Fallback xmlns="">
          <p:sp>
            <p:nvSpPr>
              <p:cNvPr id="3" name="Content Placeholder 2">
                <a:extLst>
                  <a:ext uri="{FF2B5EF4-FFF2-40B4-BE49-F238E27FC236}">
                    <a16:creationId xmlns:a16="http://schemas.microsoft.com/office/drawing/2014/main" id="{1632DE0F-50B6-F3C5-E5C2-B436E859981E}"/>
                  </a:ext>
                </a:extLst>
              </p:cNvPr>
              <p:cNvSpPr>
                <a:spLocks noGrp="1" noRot="1" noChangeAspect="1" noMove="1" noResize="1" noEditPoints="1" noAdjustHandles="1" noChangeArrowheads="1" noChangeShapeType="1" noTextEdit="1"/>
              </p:cNvSpPr>
              <p:nvPr>
                <p:ph idx="1"/>
              </p:nvPr>
            </p:nvSpPr>
            <p:spPr>
              <a:xfrm>
                <a:off x="646111" y="1562100"/>
                <a:ext cx="10707689" cy="5080000"/>
              </a:xfr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079714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76AD5-0769-2F7E-79B4-86A3F4037755}"/>
              </a:ext>
            </a:extLst>
          </p:cNvPr>
          <p:cNvSpPr>
            <a:spLocks noGrp="1"/>
          </p:cNvSpPr>
          <p:nvPr>
            <p:ph type="title"/>
          </p:nvPr>
        </p:nvSpPr>
        <p:spPr/>
        <p:txBody>
          <a:bodyPr>
            <a:normAutofit/>
          </a:bodyPr>
          <a:lstStyle/>
          <a:p>
            <a:r>
              <a:rPr lang="en-US" sz="3200" dirty="0"/>
              <a:t>Statistical Model – (ANCOVA) Cont’d</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95940E7-FA7C-4130-1997-2078E2B4B366}"/>
                  </a:ext>
                </a:extLst>
              </p:cNvPr>
              <p:cNvSpPr>
                <a:spLocks noGrp="1"/>
              </p:cNvSpPr>
              <p:nvPr>
                <p:ph idx="1"/>
              </p:nvPr>
            </p:nvSpPr>
            <p:spPr>
              <a:xfrm>
                <a:off x="774700" y="1152983"/>
                <a:ext cx="10483849" cy="5705017"/>
              </a:xfrm>
            </p:spPr>
            <p:txBody>
              <a:bodyPr>
                <a:normAutofit fontScale="25000" lnSpcReduction="20000"/>
              </a:bodyPr>
              <a:lstStyle/>
              <a:p>
                <a:pPr marL="528955" marR="28575" indent="-457200" algn="just">
                  <a:lnSpc>
                    <a:spcPct val="200000"/>
                  </a:lnSpc>
                  <a:spcBef>
                    <a:spcPts val="0"/>
                  </a:spcBef>
                </a:pPr>
                <a14:m>
                  <m:oMath xmlns:m="http://schemas.openxmlformats.org/officeDocument/2006/math">
                    <m:sSub>
                      <m:sSubPr>
                        <m:ctrlPr>
                          <a:rPr lang="en-US" sz="9600" i="1" kern="100" smtClean="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β</m:t>
                        </m:r>
                        <m:d>
                          <m:dPr>
                            <m:ctrlPr>
                              <a:rPr lang="en-US" sz="96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9600" kern="100">
                                <a:solidFill>
                                  <a:schemeClr val="tx1"/>
                                </a:solidFill>
                                <a:effectLst/>
                                <a:latin typeface="Cambria Math" panose="02040503050406030204" pitchFamily="18" charset="0"/>
                                <a:ea typeface="Times New Roman" panose="02020603050405020304" pitchFamily="18" charset="0"/>
                              </a:rPr>
                              <m:t>α</m:t>
                            </m:r>
                          </m:e>
                        </m:d>
                      </m:e>
                      <m:sub>
                        <m:d>
                          <m:dPr>
                            <m:ctrlPr>
                              <a:rPr lang="en-US" sz="9600" i="1" kern="100">
                                <a:solidFill>
                                  <a:schemeClr val="tx1"/>
                                </a:solidFill>
                                <a:effectLst/>
                                <a:latin typeface="Cambria Math" panose="02040503050406030204" pitchFamily="18" charset="0"/>
                                <a:ea typeface="Times New Roman" panose="02020603050405020304" pitchFamily="18" charset="0"/>
                              </a:rPr>
                            </m:ctrlPr>
                          </m:dPr>
                          <m:e>
                            <m:r>
                              <m:rPr>
                                <m:sty m:val="p"/>
                              </m:rPr>
                              <a:rPr lang="en-US" sz="9600" kern="100">
                                <a:solidFill>
                                  <a:schemeClr val="tx1"/>
                                </a:solidFill>
                                <a:effectLst/>
                                <a:latin typeface="Cambria Math" panose="02040503050406030204" pitchFamily="18" charset="0"/>
                                <a:ea typeface="Times New Roman" panose="02020603050405020304" pitchFamily="18" charset="0"/>
                              </a:rPr>
                              <m:t>i</m:t>
                            </m:r>
                          </m:e>
                        </m:d>
                        <m:r>
                          <m:rPr>
                            <m:sty m:val="p"/>
                          </m:rPr>
                          <a:rPr lang="en-US" sz="9600" kern="100">
                            <a:solidFill>
                              <a:schemeClr val="tx1"/>
                            </a:solidFill>
                            <a:effectLst/>
                            <a:latin typeface="Cambria Math" panose="02040503050406030204" pitchFamily="18" charset="0"/>
                            <a:ea typeface="Times New Roman" panose="02020603050405020304" pitchFamily="18" charset="0"/>
                          </a:rPr>
                          <m:t>j</m:t>
                        </m:r>
                      </m:sub>
                    </m:sSub>
                    <m:r>
                      <a:rPr lang="en-US" sz="9600" kern="100">
                        <a:solidFill>
                          <a:schemeClr val="tx1"/>
                        </a:solidFill>
                        <a:effectLst/>
                        <a:latin typeface="Cambria Math" panose="02040503050406030204" pitchFamily="18" charset="0"/>
                        <a:ea typeface="Times New Roman" panose="02020603050405020304" pitchFamily="18" charset="0"/>
                      </a:rPr>
                      <m:t> ~ </m:t>
                    </m:r>
                    <m:r>
                      <m:rPr>
                        <m:sty m:val="p"/>
                      </m:rPr>
                      <a:rPr lang="en-US" sz="9600" kern="100">
                        <a:solidFill>
                          <a:schemeClr val="tx1"/>
                        </a:solidFill>
                        <a:effectLst/>
                        <a:latin typeface="Cambria Math" panose="02040503050406030204" pitchFamily="18" charset="0"/>
                        <a:ea typeface="Times New Roman" panose="02020603050405020304" pitchFamily="18" charset="0"/>
                      </a:rPr>
                      <m:t>N</m:t>
                    </m:r>
                    <m:r>
                      <a:rPr lang="en-US" sz="9600" kern="100">
                        <a:solidFill>
                          <a:schemeClr val="tx1"/>
                        </a:solidFill>
                        <a:effectLst/>
                        <a:latin typeface="Cambria Math" panose="02040503050406030204" pitchFamily="18" charset="0"/>
                        <a:ea typeface="Times New Roman" panose="02020603050405020304" pitchFamily="18" charset="0"/>
                      </a:rPr>
                      <m:t>(0, </m:t>
                    </m:r>
                    <m:sSubSup>
                      <m:sSubSupPr>
                        <m:ctrlPr>
                          <a:rPr lang="en-US" sz="9600" i="1" kern="100">
                            <a:solidFill>
                              <a:schemeClr val="tx1"/>
                            </a:solidFill>
                            <a:effectLst/>
                            <a:latin typeface="Cambria Math" panose="02040503050406030204" pitchFamily="18" charset="0"/>
                            <a:ea typeface="Times New Roman" panose="02020603050405020304" pitchFamily="18" charset="0"/>
                          </a:rPr>
                        </m:ctrlPr>
                      </m:sSubSupPr>
                      <m:e>
                        <m:r>
                          <m:rPr>
                            <m:sty m:val="p"/>
                          </m:rPr>
                          <a:rPr lang="en-US" sz="9600" kern="100">
                            <a:solidFill>
                              <a:schemeClr val="tx1"/>
                            </a:solidFill>
                            <a:effectLst/>
                            <a:latin typeface="Cambria Math" panose="02040503050406030204" pitchFamily="18" charset="0"/>
                            <a:ea typeface="Times New Roman" panose="02020603050405020304" pitchFamily="18" charset="0"/>
                          </a:rPr>
                          <m:t>σ</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δ</m:t>
                        </m:r>
                      </m:sub>
                      <m:sup>
                        <m:r>
                          <a:rPr lang="en-US" sz="9600" kern="100">
                            <a:solidFill>
                              <a:schemeClr val="tx1"/>
                            </a:solidFill>
                            <a:effectLst/>
                            <a:latin typeface="Cambria Math" panose="02040503050406030204" pitchFamily="18" charset="0"/>
                            <a:ea typeface="Times New Roman" panose="02020603050405020304" pitchFamily="18" charset="0"/>
                          </a:rPr>
                          <m:t>2</m:t>
                        </m:r>
                      </m:sup>
                    </m:sSubSup>
                    <m:r>
                      <a:rPr lang="en-US" sz="9600" kern="100">
                        <a:solidFill>
                          <a:schemeClr val="tx1"/>
                        </a:solidFill>
                        <a:effectLst/>
                        <a:latin typeface="Cambria Math" panose="02040503050406030204" pitchFamily="18" charset="0"/>
                        <a:ea typeface="Times New Roman" panose="02020603050405020304" pitchFamily="18" charset="0"/>
                      </a:rPr>
                      <m:t>)</m:t>
                    </m:r>
                  </m:oMath>
                </a14:m>
                <a:r>
                  <a:rPr lang="en-US" sz="9600" kern="100" dirty="0">
                    <a:solidFill>
                      <a:schemeClr val="tx1"/>
                    </a:solidFill>
                    <a:effectLst/>
                    <a:ea typeface="Times New Roman" panose="02020603050405020304" pitchFamily="18" charset="0"/>
                  </a:rPr>
                  <a:t> </a:t>
                </a:r>
              </a:p>
              <a:p>
                <a:pPr marL="528955" marR="28575" indent="-457200" algn="just">
                  <a:lnSpc>
                    <a:spcPct val="200000"/>
                  </a:lnSpc>
                  <a:spcBef>
                    <a:spcPts val="0"/>
                  </a:spcBef>
                </a:pPr>
                <a:r>
                  <a:rPr lang="en-US" sz="9600" kern="100" dirty="0">
                    <a:solidFill>
                      <a:schemeClr val="tx1"/>
                    </a:solidFill>
                    <a:effectLst/>
                    <a:ea typeface="Times New Roman" panose="02020603050405020304" pitchFamily="18" charset="0"/>
                  </a:rPr>
                  <a:t>B is the coefficient indicating dependency of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y</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on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and B</a:t>
                </a:r>
                <a14:m>
                  <m:oMath xmlns:m="http://schemas.openxmlformats.org/officeDocument/2006/math">
                    <m:r>
                      <a:rPr lang="en-US" sz="9600" kern="100">
                        <a:solidFill>
                          <a:schemeClr val="tx1"/>
                        </a:solidFill>
                        <a:effectLst/>
                        <a:latin typeface="Cambria Math" panose="02040503050406030204" pitchFamily="18" charset="0"/>
                        <a:ea typeface="Times New Roman" panose="02020603050405020304" pitchFamily="18" charset="0"/>
                      </a:rPr>
                      <m:t>≠0</m:t>
                    </m:r>
                  </m:oMath>
                </a14:m>
                <a:endParaRPr lang="en-US" sz="9600" kern="100" dirty="0">
                  <a:solidFill>
                    <a:schemeClr val="tx1"/>
                  </a:solidFill>
                  <a:effectLst/>
                  <a:ea typeface="Times New Roman" panose="02020603050405020304" pitchFamily="18" charset="0"/>
                </a:endParaRPr>
              </a:p>
              <a:p>
                <a:pPr marL="528955" marR="28575" indent="-457200" algn="just">
                  <a:lnSpc>
                    <a:spcPct val="200000"/>
                  </a:lnSpc>
                  <a:spcBef>
                    <a:spcPts val="0"/>
                  </a:spcBef>
                </a:pP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is the measurement made on the day season covariate corresponding to </a:t>
                </a:r>
                <a14:m>
                  <m:oMath xmlns:m="http://schemas.openxmlformats.org/officeDocument/2006/math">
                    <m:sSub>
                      <m:sSubPr>
                        <m:ctrlPr>
                          <a:rPr lang="en-US" sz="9600" i="1" kern="100">
                            <a:latin typeface="Cambria Math" panose="02040503050406030204" pitchFamily="18" charset="0"/>
                            <a:ea typeface="Times New Roman" panose="02020603050405020304" pitchFamily="18" charset="0"/>
                          </a:rPr>
                        </m:ctrlPr>
                      </m:sSubPr>
                      <m:e>
                        <m:r>
                          <m:rPr>
                            <m:sty m:val="p"/>
                          </m:rPr>
                          <a:rPr lang="en-US" sz="9600" kern="100">
                            <a:latin typeface="Cambria Math" panose="02040503050406030204" pitchFamily="18" charset="0"/>
                            <a:ea typeface="Times New Roman" panose="02020603050405020304" pitchFamily="18" charset="0"/>
                          </a:rPr>
                          <m:t>y</m:t>
                        </m:r>
                      </m:e>
                      <m:sub>
                        <m:r>
                          <m:rPr>
                            <m:sty m:val="p"/>
                          </m:rPr>
                          <a:rPr lang="en-US" sz="9600" kern="100">
                            <a:latin typeface="Cambria Math" panose="02040503050406030204" pitchFamily="18" charset="0"/>
                            <a:ea typeface="Times New Roman" panose="02020603050405020304" pitchFamily="18" charset="0"/>
                          </a:rPr>
                          <m:t>ijk</m:t>
                        </m:r>
                      </m:sub>
                    </m:sSub>
                  </m:oMath>
                </a14:m>
                <a:endParaRPr lang="en-US" sz="9600" kern="100" dirty="0">
                  <a:solidFill>
                    <a:schemeClr val="tx1"/>
                  </a:solidFill>
                  <a:effectLst/>
                  <a:ea typeface="Times New Roman" panose="02020603050405020304" pitchFamily="18" charset="0"/>
                </a:endParaRPr>
              </a:p>
              <a:p>
                <a:pPr marL="528955" marR="28575" indent="-457200" algn="just">
                  <a:lnSpc>
                    <a:spcPct val="200000"/>
                  </a:lnSpc>
                  <a:spcBef>
                    <a:spcPts val="0"/>
                  </a:spcBef>
                </a:pPr>
                <a14:m>
                  <m:oMath xmlns:m="http://schemas.openxmlformats.org/officeDocument/2006/math">
                    <m:acc>
                      <m:accPr>
                        <m:chr m:val="̅"/>
                        <m:ctrlPr>
                          <a:rPr lang="en-US" sz="9600" i="1" kern="100">
                            <a:solidFill>
                              <a:schemeClr val="tx1"/>
                            </a:solidFill>
                            <a:effectLst/>
                            <a:latin typeface="Cambria Math" panose="02040503050406030204" pitchFamily="18" charset="0"/>
                            <a:ea typeface="Times New Roman" panose="02020603050405020304" pitchFamily="18" charset="0"/>
                          </a:rPr>
                        </m:ctrlPr>
                      </m:accPr>
                      <m:e>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a:rPr lang="en-US" sz="9600" kern="100">
                                <a:solidFill>
                                  <a:schemeClr val="tx1"/>
                                </a:solidFill>
                                <a:effectLst/>
                                <a:latin typeface="Cambria Math" panose="02040503050406030204" pitchFamily="18" charset="0"/>
                                <a:ea typeface="Times New Roman" panose="02020603050405020304" pitchFamily="18" charset="0"/>
                              </a:rPr>
                              <m:t>…..</m:t>
                            </m:r>
                          </m:sub>
                        </m:sSub>
                      </m:e>
                    </m:acc>
                  </m:oMath>
                </a14:m>
                <a:r>
                  <a:rPr lang="en-US" sz="9600" kern="100" dirty="0">
                    <a:solidFill>
                      <a:schemeClr val="tx1"/>
                    </a:solidFill>
                    <a:effectLst/>
                    <a:ea typeface="Times New Roman" panose="02020603050405020304" pitchFamily="18" charset="0"/>
                  </a:rPr>
                  <a:t>  is the average of the day season values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x</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r>
                      <a:rPr lang="en-US" sz="9600" kern="100">
                        <a:solidFill>
                          <a:schemeClr val="tx1"/>
                        </a:solidFill>
                        <a:effectLst/>
                        <a:latin typeface="Cambria Math" panose="02040503050406030204" pitchFamily="18" charset="0"/>
                        <a:ea typeface="Times New Roman" panose="02020603050405020304" pitchFamily="18" charset="0"/>
                      </a:rPr>
                      <m:t>)</m:t>
                    </m:r>
                  </m:oMath>
                </a14:m>
                <a:endParaRPr lang="en-US" sz="9600" kern="100" dirty="0">
                  <a:solidFill>
                    <a:schemeClr val="tx1"/>
                  </a:solidFill>
                  <a:effectLst/>
                  <a:ea typeface="Times New Roman" panose="02020603050405020304" pitchFamily="18" charset="0"/>
                </a:endParaRPr>
              </a:p>
              <a:p>
                <a:pPr marL="528955" marR="28575" indent="-457200" algn="just">
                  <a:lnSpc>
                    <a:spcPct val="200000"/>
                  </a:lnSpc>
                  <a:spcBef>
                    <a:spcPts val="0"/>
                  </a:spcBef>
                </a:pP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ε</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is the error term, </a:t>
                </a:r>
                <a14:m>
                  <m:oMath xmlns:m="http://schemas.openxmlformats.org/officeDocument/2006/math">
                    <m:sSub>
                      <m:sSubPr>
                        <m:ctrlPr>
                          <a:rPr lang="en-US" sz="9600" i="1" kern="100">
                            <a:solidFill>
                              <a:schemeClr val="tx1"/>
                            </a:solidFill>
                            <a:effectLst/>
                            <a:latin typeface="Cambria Math" panose="02040503050406030204" pitchFamily="18" charset="0"/>
                            <a:ea typeface="Times New Roman" panose="02020603050405020304" pitchFamily="18" charset="0"/>
                          </a:rPr>
                        </m:ctrlPr>
                      </m:sSubPr>
                      <m:e>
                        <m:r>
                          <m:rPr>
                            <m:sty m:val="p"/>
                          </m:rPr>
                          <a:rPr lang="en-US" sz="9600" kern="100">
                            <a:solidFill>
                              <a:schemeClr val="tx1"/>
                            </a:solidFill>
                            <a:effectLst/>
                            <a:latin typeface="Cambria Math" panose="02040503050406030204" pitchFamily="18" charset="0"/>
                            <a:ea typeface="Times New Roman" panose="02020603050405020304" pitchFamily="18" charset="0"/>
                          </a:rPr>
                          <m:t>ε</m:t>
                        </m:r>
                      </m:e>
                      <m:sub>
                        <m:r>
                          <m:rPr>
                            <m:sty m:val="p"/>
                          </m:rPr>
                          <a:rPr lang="en-US" sz="9600" kern="100">
                            <a:solidFill>
                              <a:schemeClr val="tx1"/>
                            </a:solidFill>
                            <a:effectLst/>
                            <a:latin typeface="Cambria Math" panose="02040503050406030204" pitchFamily="18" charset="0"/>
                            <a:ea typeface="Times New Roman" panose="02020603050405020304" pitchFamily="18" charset="0"/>
                          </a:rPr>
                          <m:t>ijk</m:t>
                        </m:r>
                      </m:sub>
                    </m:sSub>
                  </m:oMath>
                </a14:m>
                <a:r>
                  <a:rPr lang="en-US" sz="9600" kern="100" dirty="0">
                    <a:solidFill>
                      <a:schemeClr val="tx1"/>
                    </a:solidFill>
                    <a:effectLst/>
                    <a:ea typeface="Times New Roman" panose="02020603050405020304" pitchFamily="18" charset="0"/>
                  </a:rPr>
                  <a:t> ~ </a:t>
                </a:r>
                <a:r>
                  <a:rPr lang="en-US" sz="9600" kern="100" dirty="0" err="1">
                    <a:solidFill>
                      <a:schemeClr val="tx1"/>
                    </a:solidFill>
                    <a:effectLst/>
                    <a:ea typeface="Times New Roman" panose="02020603050405020304" pitchFamily="18" charset="0"/>
                  </a:rPr>
                  <a:t>iid</a:t>
                </a:r>
                <a:r>
                  <a:rPr lang="en-US" sz="9600" kern="100" dirty="0">
                    <a:solidFill>
                      <a:schemeClr val="tx1"/>
                    </a:solidFill>
                    <a:effectLst/>
                    <a:ea typeface="Times New Roman" panose="02020603050405020304" pitchFamily="18" charset="0"/>
                  </a:rPr>
                  <a:t> N(0, </a:t>
                </a:r>
                <a14:m>
                  <m:oMath xmlns:m="http://schemas.openxmlformats.org/officeDocument/2006/math">
                    <m:r>
                      <m:rPr>
                        <m:sty m:val="p"/>
                      </m:rPr>
                      <a:rPr lang="en-US" sz="9600" kern="100">
                        <a:solidFill>
                          <a:schemeClr val="tx1"/>
                        </a:solidFill>
                        <a:effectLst/>
                        <a:latin typeface="Cambria Math" panose="02040503050406030204" pitchFamily="18" charset="0"/>
                        <a:ea typeface="Times New Roman" panose="02020603050405020304" pitchFamily="18" charset="0"/>
                      </a:rPr>
                      <m:t>Σ</m:t>
                    </m:r>
                  </m:oMath>
                </a14:m>
                <a:r>
                  <a:rPr lang="en-US" sz="9600" kern="100" dirty="0">
                    <a:solidFill>
                      <a:schemeClr val="tx1"/>
                    </a:solidFill>
                    <a:effectLst/>
                    <a:ea typeface="Times New Roman" panose="02020603050405020304" pitchFamily="18" charset="0"/>
                  </a:rPr>
                  <a:t>) where </a:t>
                </a:r>
                <a14:m>
                  <m:oMath xmlns:m="http://schemas.openxmlformats.org/officeDocument/2006/math">
                    <m:r>
                      <m:rPr>
                        <m:sty m:val="p"/>
                      </m:rPr>
                      <a:rPr lang="en-US" sz="9600" kern="100">
                        <a:solidFill>
                          <a:schemeClr val="tx1"/>
                        </a:solidFill>
                        <a:effectLst/>
                        <a:latin typeface="Cambria Math" panose="02040503050406030204" pitchFamily="18" charset="0"/>
                        <a:ea typeface="Times New Roman" panose="02020603050405020304" pitchFamily="18" charset="0"/>
                      </a:rPr>
                      <m:t>Σ</m:t>
                    </m:r>
                    <m:r>
                      <a:rPr lang="en-US" sz="9600" kern="100">
                        <a:solidFill>
                          <a:schemeClr val="tx1"/>
                        </a:solidFill>
                        <a:effectLst/>
                        <a:latin typeface="Cambria Math" panose="02040503050406030204" pitchFamily="18" charset="0"/>
                        <a:ea typeface="Times New Roman" panose="02020603050405020304" pitchFamily="18" charset="0"/>
                      </a:rPr>
                      <m:t> </m:t>
                    </m:r>
                  </m:oMath>
                </a14:m>
                <a:r>
                  <a:rPr lang="en-US" sz="9600" kern="100" dirty="0">
                    <a:solidFill>
                      <a:schemeClr val="tx1"/>
                    </a:solidFill>
                    <a:effectLst/>
                    <a:ea typeface="Times New Roman" panose="02020603050405020304" pitchFamily="18" charset="0"/>
                  </a:rPr>
                  <a:t>has a covariance structure.</a:t>
                </a:r>
              </a:p>
              <a:p>
                <a:endParaRPr lang="en-US" dirty="0"/>
              </a:p>
            </p:txBody>
          </p:sp>
        </mc:Choice>
        <mc:Fallback xmlns="">
          <p:sp>
            <p:nvSpPr>
              <p:cNvPr id="3" name="Content Placeholder 2">
                <a:extLst>
                  <a:ext uri="{FF2B5EF4-FFF2-40B4-BE49-F238E27FC236}">
                    <a16:creationId xmlns:a16="http://schemas.microsoft.com/office/drawing/2014/main" id="{B95940E7-FA7C-4130-1997-2078E2B4B366}"/>
                  </a:ext>
                </a:extLst>
              </p:cNvPr>
              <p:cNvSpPr>
                <a:spLocks noGrp="1" noRot="1" noChangeAspect="1" noMove="1" noResize="1" noEditPoints="1" noAdjustHandles="1" noChangeArrowheads="1" noChangeShapeType="1" noTextEdit="1"/>
              </p:cNvSpPr>
              <p:nvPr>
                <p:ph idx="1"/>
              </p:nvPr>
            </p:nvSpPr>
            <p:spPr>
              <a:xfrm>
                <a:off x="774700" y="1152983"/>
                <a:ext cx="10483849" cy="5705017"/>
              </a:xfrm>
              <a:blipFill>
                <a:blip r:embed="rId2"/>
                <a:stretch>
                  <a:fillRect r="-605"/>
                </a:stretch>
              </a:blipFill>
            </p:spPr>
            <p:txBody>
              <a:bodyPr/>
              <a:lstStyle/>
              <a:p>
                <a:r>
                  <a:rPr lang="en-US">
                    <a:noFill/>
                  </a:rPr>
                  <a:t> </a:t>
                </a:r>
              </a:p>
            </p:txBody>
          </p:sp>
        </mc:Fallback>
      </mc:AlternateContent>
    </p:spTree>
    <p:extLst>
      <p:ext uri="{BB962C8B-B14F-4D97-AF65-F5344CB8AC3E}">
        <p14:creationId xmlns:p14="http://schemas.microsoft.com/office/powerpoint/2010/main" val="2535204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37ED8-7F61-E0D4-C618-9641088F07D6}"/>
              </a:ext>
            </a:extLst>
          </p:cNvPr>
          <p:cNvSpPr>
            <a:spLocks noGrp="1"/>
          </p:cNvSpPr>
          <p:nvPr>
            <p:ph type="title"/>
          </p:nvPr>
        </p:nvSpPr>
        <p:spPr/>
        <p:txBody>
          <a:bodyPr>
            <a:normAutofit/>
          </a:bodyPr>
          <a:lstStyle/>
          <a:p>
            <a:r>
              <a:rPr lang="en-US" sz="3200" dirty="0"/>
              <a:t>Generalized Linear Mixed Model (GLMM)</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56BF8A2-9DEF-5036-7CE7-67694A92A512}"/>
                  </a:ext>
                </a:extLst>
              </p:cNvPr>
              <p:cNvSpPr>
                <a:spLocks noGrp="1"/>
              </p:cNvSpPr>
              <p:nvPr>
                <p:ph idx="1"/>
              </p:nvPr>
            </p:nvSpPr>
            <p:spPr/>
            <p:txBody>
              <a:bodyPr>
                <a:normAutofit/>
              </a:bodyPr>
              <a:lstStyle/>
              <a:p>
                <a:r>
                  <a:rPr lang="en-US" sz="2400" kern="100" dirty="0">
                    <a:solidFill>
                      <a:schemeClr val="tx1"/>
                    </a:solidFill>
                    <a:effectLst/>
                    <a:latin typeface="Times" pitchFamily="2" charset="0"/>
                    <a:ea typeface="Times New Roman" panose="02020603050405020304" pitchFamily="18" charset="0"/>
                  </a:rPr>
                  <a:t>For non-normal pregnancy response, a binomial was used with logit link function.</a:t>
                </a:r>
              </a:p>
              <a:p>
                <a:r>
                  <a:rPr lang="en-US" sz="2400" kern="100" dirty="0">
                    <a:solidFill>
                      <a:schemeClr val="tx1"/>
                    </a:solidFill>
                    <a:latin typeface="Times" pitchFamily="2" charset="0"/>
                    <a:ea typeface="Times New Roman" panose="02020603050405020304" pitchFamily="18" charset="0"/>
                  </a:rPr>
                  <a:t>Distribution: </a:t>
                </a:r>
                <a14:m>
                  <m:oMath xmlns:m="http://schemas.openxmlformats.org/officeDocument/2006/math">
                    <m:sSub>
                      <m:sSubPr>
                        <m:ctrlPr>
                          <a:rPr lang="en-US" sz="2400" i="1" kern="100" smtClean="0">
                            <a:solidFill>
                              <a:schemeClr val="tx1"/>
                            </a:solidFill>
                            <a:effectLst/>
                            <a:latin typeface="Cambria Math" panose="02040503050406030204" pitchFamily="18" charset="0"/>
                            <a:ea typeface="Times New Roman" panose="02020603050405020304" pitchFamily="18" charset="0"/>
                          </a:rPr>
                        </m:ctrlPr>
                      </m:sSubPr>
                      <m:e>
                        <m:r>
                          <m:rPr>
                            <m:sty m:val="p"/>
                          </m:rPr>
                          <a:rPr lang="en-US" sz="2400" kern="100">
                            <a:solidFill>
                              <a:schemeClr val="tx1"/>
                            </a:solidFill>
                            <a:effectLst/>
                            <a:latin typeface="Cambria Math" panose="02040503050406030204" pitchFamily="18" charset="0"/>
                            <a:ea typeface="Times New Roman" panose="02020603050405020304" pitchFamily="18" charset="0"/>
                          </a:rPr>
                          <m:t>y</m:t>
                        </m:r>
                      </m:e>
                      <m:sub>
                        <m:r>
                          <m:rPr>
                            <m:sty m:val="p"/>
                          </m:rPr>
                          <a:rPr lang="en-US" sz="2400" kern="100">
                            <a:solidFill>
                              <a:schemeClr val="tx1"/>
                            </a:solidFill>
                            <a:effectLst/>
                            <a:latin typeface="Cambria Math" panose="02040503050406030204" pitchFamily="18" charset="0"/>
                            <a:ea typeface="Times New Roman" panose="02020603050405020304" pitchFamily="18" charset="0"/>
                          </a:rPr>
                          <m:t>ijk</m:t>
                        </m:r>
                      </m:sub>
                    </m:sSub>
                  </m:oMath>
                </a14:m>
                <a:r>
                  <a:rPr lang="en-US" sz="2400" kern="100" dirty="0">
                    <a:solidFill>
                      <a:schemeClr val="tx1"/>
                    </a:solidFill>
                    <a:effectLst/>
                    <a:latin typeface="Times" pitchFamily="2" charset="0"/>
                    <a:ea typeface="Times New Roman" panose="02020603050405020304" pitchFamily="18" charset="0"/>
                  </a:rPr>
                  <a:t>| </a:t>
                </a:r>
                <a14:m>
                  <m:oMath xmlns:m="http://schemas.openxmlformats.org/officeDocument/2006/math">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β</m:t>
                        </m:r>
                        <m:d>
                          <m:dPr>
                            <m:ctrlPr>
                              <a:rPr lang="en-US" sz="2400" i="1" kern="100">
                                <a:solidFill>
                                  <a:schemeClr val="tx1"/>
                                </a:solidFill>
                                <a:latin typeface="Cambria Math" panose="02040503050406030204" pitchFamily="18" charset="0"/>
                                <a:ea typeface="Times New Roman" panose="02020603050405020304" pitchFamily="18" charset="0"/>
                              </a:rPr>
                            </m:ctrlPr>
                          </m:dPr>
                          <m:e>
                            <m:r>
                              <m:rPr>
                                <m:sty m:val="p"/>
                              </m:rPr>
                              <a:rPr lang="en-US" sz="2400" kern="100">
                                <a:solidFill>
                                  <a:schemeClr val="tx1"/>
                                </a:solidFill>
                                <a:latin typeface="Cambria Math" panose="02040503050406030204" pitchFamily="18" charset="0"/>
                                <a:ea typeface="Times New Roman" panose="02020603050405020304" pitchFamily="18" charset="0"/>
                              </a:rPr>
                              <m:t>α</m:t>
                            </m:r>
                          </m:e>
                        </m:d>
                      </m:e>
                      <m:sub>
                        <m:d>
                          <m:dPr>
                            <m:ctrlPr>
                              <a:rPr lang="en-US" sz="2400" i="1" kern="100">
                                <a:solidFill>
                                  <a:schemeClr val="tx1"/>
                                </a:solidFill>
                                <a:latin typeface="Cambria Math" panose="02040503050406030204" pitchFamily="18" charset="0"/>
                                <a:ea typeface="Times New Roman" panose="02020603050405020304" pitchFamily="18" charset="0"/>
                              </a:rPr>
                            </m:ctrlPr>
                          </m:dPr>
                          <m:e>
                            <m:r>
                              <m:rPr>
                                <m:sty m:val="p"/>
                              </m:rPr>
                              <a:rPr lang="en-US" sz="2400" kern="100">
                                <a:solidFill>
                                  <a:schemeClr val="tx1"/>
                                </a:solidFill>
                                <a:latin typeface="Cambria Math" panose="02040503050406030204" pitchFamily="18" charset="0"/>
                                <a:ea typeface="Times New Roman" panose="02020603050405020304" pitchFamily="18" charset="0"/>
                              </a:rPr>
                              <m:t>i</m:t>
                            </m:r>
                          </m:e>
                        </m:d>
                        <m:r>
                          <m:rPr>
                            <m:sty m:val="p"/>
                          </m:rPr>
                          <a:rPr lang="en-US" sz="2400" kern="100">
                            <a:solidFill>
                              <a:schemeClr val="tx1"/>
                            </a:solidFill>
                            <a:latin typeface="Cambria Math" panose="02040503050406030204" pitchFamily="18" charset="0"/>
                            <a:ea typeface="Times New Roman" panose="02020603050405020304" pitchFamily="18" charset="0"/>
                          </a:rPr>
                          <m:t>j</m:t>
                        </m:r>
                      </m:sub>
                    </m:sSub>
                  </m:oMath>
                </a14:m>
                <a:r>
                  <a:rPr lang="en-US" sz="2400" kern="100" dirty="0">
                    <a:solidFill>
                      <a:schemeClr val="tx1"/>
                    </a:solidFill>
                    <a:effectLst/>
                    <a:latin typeface="Times" pitchFamily="2" charset="0"/>
                    <a:ea typeface="Times New Roman" panose="02020603050405020304" pitchFamily="18" charset="0"/>
                  </a:rPr>
                  <a:t> </a:t>
                </a:r>
                <a:r>
                  <a:rPr lang="en-US" sz="2400" kern="100" dirty="0">
                    <a:solidFill>
                      <a:schemeClr val="tx1"/>
                    </a:solidFill>
                    <a:latin typeface="Times" pitchFamily="2" charset="0"/>
                    <a:ea typeface="Times New Roman" panose="02020603050405020304" pitchFamily="18" charset="0"/>
                  </a:rPr>
                  <a:t>~ Binomial (</a:t>
                </a:r>
                <a14:m>
                  <m:oMath xmlns:m="http://schemas.openxmlformats.org/officeDocument/2006/math">
                    <m:sSub>
                      <m:sSubPr>
                        <m:ctrlPr>
                          <a:rPr lang="en-US" sz="2400" i="1" kern="100" smtClean="0">
                            <a:solidFill>
                              <a:schemeClr val="tx1"/>
                            </a:solidFill>
                            <a:latin typeface="Cambria Math" panose="02040503050406030204" pitchFamily="18" charset="0"/>
                          </a:rPr>
                        </m:ctrlPr>
                      </m:sSubPr>
                      <m:e>
                        <m:r>
                          <a:rPr lang="en-US" sz="2400" b="0" i="1" kern="100" smtClean="0">
                            <a:solidFill>
                              <a:schemeClr val="tx1"/>
                            </a:solidFill>
                            <a:latin typeface="Cambria Math" panose="02040503050406030204" pitchFamily="18" charset="0"/>
                          </a:rPr>
                          <m:t>𝑁</m:t>
                        </m:r>
                      </m:e>
                      <m:sub>
                        <m:r>
                          <a:rPr lang="en-US" sz="2400" b="0" i="1" kern="100" smtClean="0">
                            <a:solidFill>
                              <a:schemeClr val="tx1"/>
                            </a:solidFill>
                            <a:latin typeface="Cambria Math" panose="02040503050406030204" pitchFamily="18" charset="0"/>
                          </a:rPr>
                          <m:t>𝑖𝑗𝑘</m:t>
                        </m:r>
                      </m:sub>
                    </m:sSub>
                    <m:r>
                      <a:rPr lang="en-US" sz="2400" b="0" i="1" kern="100" smtClean="0">
                        <a:solidFill>
                          <a:schemeClr val="tx1"/>
                        </a:solidFill>
                        <a:latin typeface="Cambria Math" panose="02040503050406030204" pitchFamily="18" charset="0"/>
                      </a:rPr>
                      <m:t>, </m:t>
                    </m:r>
                    <m:sSub>
                      <m:sSubPr>
                        <m:ctrlPr>
                          <a:rPr lang="en-US" sz="2400" b="0" i="1" kern="100" smtClean="0">
                            <a:solidFill>
                              <a:schemeClr val="tx1"/>
                            </a:solidFill>
                            <a:latin typeface="Cambria Math" panose="02040503050406030204" pitchFamily="18" charset="0"/>
                          </a:rPr>
                        </m:ctrlPr>
                      </m:sSubPr>
                      <m:e>
                        <m:r>
                          <a:rPr lang="en-US" sz="2400" b="0" i="1" kern="100" smtClean="0">
                            <a:solidFill>
                              <a:schemeClr val="tx1"/>
                            </a:solidFill>
                            <a:latin typeface="Cambria Math" panose="02040503050406030204" pitchFamily="18" charset="0"/>
                            <a:ea typeface="Cambria Math" panose="02040503050406030204" pitchFamily="18" charset="0"/>
                          </a:rPr>
                          <m:t>𝜋</m:t>
                        </m:r>
                      </m:e>
                      <m:sub>
                        <m:r>
                          <a:rPr lang="en-US" sz="2400" b="0" i="1" kern="100" smtClean="0">
                            <a:solidFill>
                              <a:schemeClr val="tx1"/>
                            </a:solidFill>
                            <a:latin typeface="Cambria Math" panose="02040503050406030204" pitchFamily="18" charset="0"/>
                          </a:rPr>
                          <m:t>𝑖𝑗𝑘</m:t>
                        </m:r>
                      </m:sub>
                    </m:sSub>
                    <m:r>
                      <a:rPr lang="en-US" sz="2400" b="0" i="1" kern="100" smtClean="0">
                        <a:solidFill>
                          <a:schemeClr val="tx1"/>
                        </a:solidFill>
                        <a:latin typeface="Cambria Math" panose="02040503050406030204" pitchFamily="18" charset="0"/>
                      </a:rPr>
                      <m:t>)</m:t>
                    </m:r>
                  </m:oMath>
                </a14:m>
                <a:endParaRPr lang="en-US" sz="2400" b="0" kern="100" dirty="0">
                  <a:solidFill>
                    <a:schemeClr val="tx1"/>
                  </a:solidFill>
                  <a:latin typeface="Times" pitchFamily="2" charset="0"/>
                </a:endParaRPr>
              </a:p>
              <a:p>
                <a:r>
                  <a:rPr lang="en-US" sz="2400" kern="100" dirty="0">
                    <a:solidFill>
                      <a:schemeClr val="tx1"/>
                    </a:solidFill>
                    <a:effectLst/>
                    <a:latin typeface="Times" pitchFamily="2" charset="0"/>
                    <a:ea typeface="Times New Roman" panose="02020603050405020304" pitchFamily="18" charset="0"/>
                  </a:rPr>
                  <a:t>Link: logit(</a:t>
                </a:r>
                <a14:m>
                  <m:oMath xmlns:m="http://schemas.openxmlformats.org/officeDocument/2006/math">
                    <m:sSub>
                      <m:sSubPr>
                        <m:ctrlPr>
                          <a:rPr lang="en-US" sz="2400" b="0" i="1" kern="100" smtClean="0">
                            <a:solidFill>
                              <a:schemeClr val="tx1"/>
                            </a:solidFill>
                            <a:latin typeface="Cambria Math" panose="02040503050406030204" pitchFamily="18" charset="0"/>
                          </a:rPr>
                        </m:ctrlPr>
                      </m:sSubPr>
                      <m:e>
                        <m:r>
                          <a:rPr lang="en-US" sz="2400" b="0" i="1" kern="100" smtClean="0">
                            <a:solidFill>
                              <a:schemeClr val="tx1"/>
                            </a:solidFill>
                            <a:latin typeface="Cambria Math" panose="02040503050406030204" pitchFamily="18" charset="0"/>
                            <a:ea typeface="Cambria Math" panose="02040503050406030204" pitchFamily="18" charset="0"/>
                          </a:rPr>
                          <m:t>𝜋</m:t>
                        </m:r>
                      </m:e>
                      <m:sub>
                        <m:r>
                          <a:rPr lang="en-US" sz="2400" b="0" i="1" kern="100" smtClean="0">
                            <a:solidFill>
                              <a:schemeClr val="tx1"/>
                            </a:solidFill>
                            <a:latin typeface="Cambria Math" panose="02040503050406030204" pitchFamily="18" charset="0"/>
                          </a:rPr>
                          <m:t>𝑖𝑗𝑘</m:t>
                        </m:r>
                      </m:sub>
                    </m:sSub>
                  </m:oMath>
                </a14:m>
                <a:r>
                  <a:rPr lang="en-US" sz="2400" kern="100" dirty="0">
                    <a:solidFill>
                      <a:schemeClr val="tx1"/>
                    </a:solidFill>
                    <a:effectLst/>
                    <a:latin typeface="Times" pitchFamily="2" charset="0"/>
                    <a:ea typeface="Times New Roman" panose="02020603050405020304" pitchFamily="18" charset="0"/>
                  </a:rPr>
                  <a:t>) = </a:t>
                </a:r>
                <a14:m>
                  <m:oMath xmlns:m="http://schemas.openxmlformats.org/officeDocument/2006/math">
                    <m:func>
                      <m:funcPr>
                        <m:ctrlPr>
                          <a:rPr lang="en-US" sz="2400" b="0" i="1" kern="100" smtClean="0">
                            <a:solidFill>
                              <a:schemeClr val="tx1"/>
                            </a:solidFill>
                            <a:effectLst/>
                            <a:latin typeface="Cambria Math" panose="02040503050406030204" pitchFamily="18" charset="0"/>
                            <a:ea typeface="Times New Roman" panose="02020603050405020304" pitchFamily="18" charset="0"/>
                          </a:rPr>
                        </m:ctrlPr>
                      </m:funcPr>
                      <m:fName>
                        <m:r>
                          <m:rPr>
                            <m:sty m:val="p"/>
                          </m:rPr>
                          <a:rPr lang="en-US" sz="2400" b="0" i="0" kern="100" smtClean="0">
                            <a:solidFill>
                              <a:schemeClr val="tx1"/>
                            </a:solidFill>
                            <a:effectLst/>
                            <a:latin typeface="Cambria Math" panose="02040503050406030204" pitchFamily="18" charset="0"/>
                            <a:ea typeface="Times New Roman" panose="02020603050405020304" pitchFamily="18" charset="0"/>
                          </a:rPr>
                          <m:t>log</m:t>
                        </m:r>
                      </m:fName>
                      <m:e>
                        <m:d>
                          <m:dPr>
                            <m:ctrlPr>
                              <a:rPr lang="en-US" sz="2400" b="0" i="1" kern="100" smtClean="0">
                                <a:solidFill>
                                  <a:schemeClr val="tx1"/>
                                </a:solidFill>
                                <a:effectLst/>
                                <a:latin typeface="Cambria Math" panose="02040503050406030204" pitchFamily="18" charset="0"/>
                                <a:ea typeface="Times New Roman" panose="02020603050405020304" pitchFamily="18" charset="0"/>
                              </a:rPr>
                            </m:ctrlPr>
                          </m:dPr>
                          <m:e>
                            <m:f>
                              <m:fPr>
                                <m:ctrlPr>
                                  <a:rPr lang="en-US" sz="2400" b="0" i="1" kern="100" smtClean="0">
                                    <a:solidFill>
                                      <a:schemeClr val="tx1"/>
                                    </a:solidFill>
                                    <a:effectLst/>
                                    <a:latin typeface="Cambria Math" panose="02040503050406030204" pitchFamily="18" charset="0"/>
                                  </a:rPr>
                                </m:ctrlPr>
                              </m:fPr>
                              <m:num>
                                <m:sSub>
                                  <m:sSubPr>
                                    <m:ctrlPr>
                                      <a:rPr lang="en-US" sz="2400" b="0" i="1" kern="100" smtClean="0">
                                        <a:solidFill>
                                          <a:schemeClr val="tx1"/>
                                        </a:solidFill>
                                        <a:latin typeface="Cambria Math" panose="02040503050406030204" pitchFamily="18" charset="0"/>
                                      </a:rPr>
                                    </m:ctrlPr>
                                  </m:sSubPr>
                                  <m:e>
                                    <m:r>
                                      <a:rPr lang="en-US" sz="2400" b="0" i="1" kern="100" smtClean="0">
                                        <a:solidFill>
                                          <a:schemeClr val="tx1"/>
                                        </a:solidFill>
                                        <a:latin typeface="Cambria Math" panose="02040503050406030204" pitchFamily="18" charset="0"/>
                                        <a:ea typeface="Cambria Math" panose="02040503050406030204" pitchFamily="18" charset="0"/>
                                      </a:rPr>
                                      <m:t>𝜋</m:t>
                                    </m:r>
                                  </m:e>
                                  <m:sub>
                                    <m:r>
                                      <a:rPr lang="en-US" sz="2400" b="0" i="1" kern="100" smtClean="0">
                                        <a:solidFill>
                                          <a:schemeClr val="tx1"/>
                                        </a:solidFill>
                                        <a:latin typeface="Cambria Math" panose="02040503050406030204" pitchFamily="18" charset="0"/>
                                      </a:rPr>
                                      <m:t>𝑖𝑗𝑘</m:t>
                                    </m:r>
                                  </m:sub>
                                </m:sSub>
                              </m:num>
                              <m:den>
                                <m:r>
                                  <a:rPr lang="en-US" sz="2400" b="0" i="1" kern="100" smtClean="0">
                                    <a:solidFill>
                                      <a:schemeClr val="tx1"/>
                                    </a:solidFill>
                                    <a:effectLst/>
                                    <a:latin typeface="Cambria Math" panose="02040503050406030204" pitchFamily="18" charset="0"/>
                                  </a:rPr>
                                  <m:t>1−</m:t>
                                </m:r>
                                <m:sSub>
                                  <m:sSubPr>
                                    <m:ctrlPr>
                                      <a:rPr lang="en-US" sz="2400" b="0" i="1" kern="100" smtClean="0">
                                        <a:solidFill>
                                          <a:schemeClr val="tx1"/>
                                        </a:solidFill>
                                        <a:latin typeface="Cambria Math" panose="02040503050406030204" pitchFamily="18" charset="0"/>
                                      </a:rPr>
                                    </m:ctrlPr>
                                  </m:sSubPr>
                                  <m:e>
                                    <m:r>
                                      <a:rPr lang="en-US" sz="2400" b="0" i="1" kern="100" smtClean="0">
                                        <a:solidFill>
                                          <a:schemeClr val="tx1"/>
                                        </a:solidFill>
                                        <a:latin typeface="Cambria Math" panose="02040503050406030204" pitchFamily="18" charset="0"/>
                                        <a:ea typeface="Cambria Math" panose="02040503050406030204" pitchFamily="18" charset="0"/>
                                      </a:rPr>
                                      <m:t>𝜋</m:t>
                                    </m:r>
                                  </m:e>
                                  <m:sub>
                                    <m:r>
                                      <a:rPr lang="en-US" sz="2400" b="0" i="1" kern="100" smtClean="0">
                                        <a:solidFill>
                                          <a:schemeClr val="tx1"/>
                                        </a:solidFill>
                                        <a:latin typeface="Cambria Math" panose="02040503050406030204" pitchFamily="18" charset="0"/>
                                      </a:rPr>
                                      <m:t>𝑖𝑗𝑘</m:t>
                                    </m:r>
                                  </m:sub>
                                </m:sSub>
                              </m:den>
                            </m:f>
                          </m:e>
                        </m:d>
                      </m:e>
                    </m:func>
                  </m:oMath>
                </a14:m>
                <a:r>
                  <a:rPr lang="en-US" sz="2400" kern="100" dirty="0">
                    <a:solidFill>
                      <a:schemeClr val="tx1"/>
                    </a:solidFill>
                    <a:effectLst/>
                    <a:latin typeface="Times" pitchFamily="2" charset="0"/>
                    <a:ea typeface="Times New Roman" panose="02020603050405020304" pitchFamily="18" charset="0"/>
                  </a:rPr>
                  <a:t> = </a:t>
                </a:r>
                <a14:m>
                  <m:oMath xmlns:m="http://schemas.openxmlformats.org/officeDocument/2006/math">
                    <m:sSub>
                      <m:sSubPr>
                        <m:ctrlPr>
                          <a:rPr lang="en-US" sz="2400" i="1" kern="100" smtClean="0">
                            <a:solidFill>
                              <a:schemeClr val="tx1"/>
                            </a:solidFill>
                            <a:effectLst/>
                            <a:latin typeface="Cambria Math" panose="02040503050406030204" pitchFamily="18" charset="0"/>
                          </a:rPr>
                        </m:ctrlPr>
                      </m:sSubPr>
                      <m:e>
                        <m:r>
                          <a:rPr lang="en-US" sz="2400" i="1" kern="100" smtClean="0">
                            <a:solidFill>
                              <a:schemeClr val="tx1"/>
                            </a:solidFill>
                            <a:effectLst/>
                            <a:latin typeface="Cambria Math" panose="02040503050406030204" pitchFamily="18" charset="0"/>
                            <a:ea typeface="Cambria Math" panose="02040503050406030204" pitchFamily="18" charset="0"/>
                          </a:rPr>
                          <m:t>𝜂</m:t>
                        </m:r>
                      </m:e>
                      <m:sub>
                        <m:r>
                          <a:rPr lang="en-US" sz="2400" b="0" i="1" kern="100" smtClean="0">
                            <a:solidFill>
                              <a:schemeClr val="tx1"/>
                            </a:solidFill>
                            <a:effectLst/>
                            <a:latin typeface="Cambria Math" panose="02040503050406030204" pitchFamily="18" charset="0"/>
                          </a:rPr>
                          <m:t>𝑖𝑗𝑘</m:t>
                        </m:r>
                      </m:sub>
                    </m:sSub>
                    <m:r>
                      <a:rPr lang="en-US" sz="2400" b="0" i="1" kern="100" smtClean="0">
                        <a:solidFill>
                          <a:schemeClr val="tx1"/>
                        </a:solidFill>
                        <a:effectLst/>
                        <a:latin typeface="Cambria Math" panose="02040503050406030204" pitchFamily="18" charset="0"/>
                      </a:rPr>
                      <m:t> </m:t>
                    </m:r>
                  </m:oMath>
                </a14:m>
                <a:r>
                  <a:rPr lang="en-US" sz="2400" kern="100" dirty="0">
                    <a:solidFill>
                      <a:schemeClr val="tx1"/>
                    </a:solidFill>
                    <a:effectLst/>
                    <a:latin typeface="Times" pitchFamily="2" charset="0"/>
                    <a:ea typeface="Times New Roman" panose="02020603050405020304" pitchFamily="18" charset="0"/>
                  </a:rPr>
                  <a:t>where,</a:t>
                </a:r>
              </a:p>
              <a:p>
                <a:r>
                  <a:rPr lang="en-US" sz="2400" kern="100" dirty="0">
                    <a:solidFill>
                      <a:schemeClr val="tx1"/>
                    </a:solidFill>
                    <a:effectLst/>
                    <a:latin typeface="Times" pitchFamily="2" charset="0"/>
                    <a:ea typeface="Times New Roman" panose="02020603050405020304" pitchFamily="18" charset="0"/>
                  </a:rPr>
                  <a:t> </a:t>
                </a:r>
                <a14:m>
                  <m:oMath xmlns:m="http://schemas.openxmlformats.org/officeDocument/2006/math">
                    <m:sSub>
                      <m:sSubPr>
                        <m:ctrlPr>
                          <a:rPr lang="en-US" sz="2400" i="1" kern="100" smtClean="0">
                            <a:solidFill>
                              <a:schemeClr val="tx1"/>
                            </a:solidFill>
                            <a:effectLst/>
                            <a:latin typeface="Cambria Math" panose="02040503050406030204" pitchFamily="18" charset="0"/>
                          </a:rPr>
                        </m:ctrlPr>
                      </m:sSubPr>
                      <m:e>
                        <m:r>
                          <a:rPr lang="en-US" sz="2400" i="1" kern="100" smtClean="0">
                            <a:solidFill>
                              <a:schemeClr val="tx1"/>
                            </a:solidFill>
                            <a:effectLst/>
                            <a:latin typeface="Cambria Math" panose="02040503050406030204" pitchFamily="18" charset="0"/>
                            <a:ea typeface="Cambria Math" panose="02040503050406030204" pitchFamily="18" charset="0"/>
                          </a:rPr>
                          <m:t>𝜂</m:t>
                        </m:r>
                      </m:e>
                      <m:sub>
                        <m:r>
                          <a:rPr lang="en-US" sz="2400" b="0" i="1" kern="100" smtClean="0">
                            <a:solidFill>
                              <a:schemeClr val="tx1"/>
                            </a:solidFill>
                            <a:effectLst/>
                            <a:latin typeface="Cambria Math" panose="02040503050406030204" pitchFamily="18" charset="0"/>
                          </a:rPr>
                          <m:t>𝑖𝑗𝑘</m:t>
                        </m:r>
                      </m:sub>
                    </m:sSub>
                  </m:oMath>
                </a14:m>
                <a:r>
                  <a:rPr lang="en-US" sz="2400" kern="100" dirty="0">
                    <a:solidFill>
                      <a:schemeClr val="tx1"/>
                    </a:solidFill>
                    <a:effectLst/>
                    <a:latin typeface="Times" pitchFamily="2" charset="0"/>
                    <a:ea typeface="Times New Roman" panose="02020603050405020304" pitchFamily="18" charset="0"/>
                  </a:rPr>
                  <a:t> = </a:t>
                </a:r>
                <a14:m>
                  <m:oMath xmlns:m="http://schemas.openxmlformats.org/officeDocument/2006/math">
                    <m:r>
                      <m:rPr>
                        <m:sty m:val="p"/>
                      </m:rPr>
                      <a:rPr lang="en-US" sz="2400" kern="100">
                        <a:solidFill>
                          <a:schemeClr val="tx1"/>
                        </a:solidFill>
                        <a:latin typeface="Cambria Math" panose="02040503050406030204" pitchFamily="18" charset="0"/>
                        <a:ea typeface="Times New Roman" panose="02020603050405020304" pitchFamily="18" charset="0"/>
                      </a:rPr>
                      <m:t>μ</m:t>
                    </m:r>
                    <m:r>
                      <a:rPr lang="en-US" sz="2400" kern="100">
                        <a:solidFill>
                          <a:schemeClr val="tx1"/>
                        </a:solidFill>
                        <a:latin typeface="Cambria Math" panose="02040503050406030204" pitchFamily="18" charset="0"/>
                        <a:ea typeface="Times New Roman" panose="02020603050405020304" pitchFamily="18" charset="0"/>
                      </a:rPr>
                      <m:t>+</m:t>
                    </m:r>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α</m:t>
                        </m:r>
                      </m:e>
                      <m:sub>
                        <m:r>
                          <m:rPr>
                            <m:sty m:val="p"/>
                          </m:rPr>
                          <a:rPr lang="en-US" sz="2400" kern="100">
                            <a:solidFill>
                              <a:schemeClr val="tx1"/>
                            </a:solidFill>
                            <a:latin typeface="Cambria Math" panose="02040503050406030204" pitchFamily="18" charset="0"/>
                            <a:ea typeface="Times New Roman" panose="02020603050405020304" pitchFamily="18" charset="0"/>
                          </a:rPr>
                          <m:t>i</m:t>
                        </m:r>
                      </m:sub>
                    </m:sSub>
                    <m:r>
                      <a:rPr lang="en-US" sz="2400" kern="100">
                        <a:solidFill>
                          <a:schemeClr val="tx1"/>
                        </a:solidFill>
                        <a:latin typeface="Cambria Math" panose="02040503050406030204" pitchFamily="18" charset="0"/>
                        <a:ea typeface="Times New Roman" panose="02020603050405020304" pitchFamily="18" charset="0"/>
                      </a:rPr>
                      <m:t>+</m:t>
                    </m:r>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β</m:t>
                        </m:r>
                      </m:e>
                      <m:sub>
                        <m:r>
                          <m:rPr>
                            <m:sty m:val="p"/>
                          </m:rPr>
                          <a:rPr lang="en-US" sz="2400" kern="100">
                            <a:solidFill>
                              <a:schemeClr val="tx1"/>
                            </a:solidFill>
                            <a:latin typeface="Cambria Math" panose="02040503050406030204" pitchFamily="18" charset="0"/>
                            <a:ea typeface="Times New Roman" panose="02020603050405020304" pitchFamily="18" charset="0"/>
                          </a:rPr>
                          <m:t>j</m:t>
                        </m:r>
                      </m:sub>
                    </m:sSub>
                    <m:r>
                      <a:rPr lang="en-US" sz="2400" kern="100">
                        <a:solidFill>
                          <a:schemeClr val="tx1"/>
                        </a:solidFill>
                        <a:latin typeface="Cambria Math" panose="02040503050406030204" pitchFamily="18" charset="0"/>
                        <a:ea typeface="Times New Roman" panose="02020603050405020304" pitchFamily="18" charset="0"/>
                      </a:rPr>
                      <m:t>+ </m:t>
                    </m:r>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β</m:t>
                        </m:r>
                        <m:d>
                          <m:dPr>
                            <m:ctrlPr>
                              <a:rPr lang="en-US" sz="2400" i="1" kern="100">
                                <a:solidFill>
                                  <a:schemeClr val="tx1"/>
                                </a:solidFill>
                                <a:latin typeface="Cambria Math" panose="02040503050406030204" pitchFamily="18" charset="0"/>
                                <a:ea typeface="Times New Roman" panose="02020603050405020304" pitchFamily="18" charset="0"/>
                              </a:rPr>
                            </m:ctrlPr>
                          </m:dPr>
                          <m:e>
                            <m:r>
                              <m:rPr>
                                <m:sty m:val="p"/>
                              </m:rPr>
                              <a:rPr lang="en-US" sz="2400" kern="100">
                                <a:solidFill>
                                  <a:schemeClr val="tx1"/>
                                </a:solidFill>
                                <a:latin typeface="Cambria Math" panose="02040503050406030204" pitchFamily="18" charset="0"/>
                                <a:ea typeface="Times New Roman" panose="02020603050405020304" pitchFamily="18" charset="0"/>
                              </a:rPr>
                              <m:t>α</m:t>
                            </m:r>
                          </m:e>
                        </m:d>
                      </m:e>
                      <m:sub>
                        <m:d>
                          <m:dPr>
                            <m:ctrlPr>
                              <a:rPr lang="en-US" sz="2400" i="1" kern="100">
                                <a:solidFill>
                                  <a:schemeClr val="tx1"/>
                                </a:solidFill>
                                <a:latin typeface="Cambria Math" panose="02040503050406030204" pitchFamily="18" charset="0"/>
                                <a:ea typeface="Times New Roman" panose="02020603050405020304" pitchFamily="18" charset="0"/>
                              </a:rPr>
                            </m:ctrlPr>
                          </m:dPr>
                          <m:e>
                            <m:r>
                              <m:rPr>
                                <m:sty m:val="p"/>
                              </m:rPr>
                              <a:rPr lang="en-US" sz="2400" kern="100">
                                <a:solidFill>
                                  <a:schemeClr val="tx1"/>
                                </a:solidFill>
                                <a:latin typeface="Cambria Math" panose="02040503050406030204" pitchFamily="18" charset="0"/>
                                <a:ea typeface="Times New Roman" panose="02020603050405020304" pitchFamily="18" charset="0"/>
                              </a:rPr>
                              <m:t>i</m:t>
                            </m:r>
                          </m:e>
                        </m:d>
                        <m:r>
                          <m:rPr>
                            <m:sty m:val="p"/>
                          </m:rPr>
                          <a:rPr lang="en-US" sz="2400" kern="100">
                            <a:solidFill>
                              <a:schemeClr val="tx1"/>
                            </a:solidFill>
                            <a:latin typeface="Cambria Math" panose="02040503050406030204" pitchFamily="18" charset="0"/>
                            <a:ea typeface="Times New Roman" panose="02020603050405020304" pitchFamily="18" charset="0"/>
                          </a:rPr>
                          <m:t>j</m:t>
                        </m:r>
                      </m:sub>
                    </m:sSub>
                    <m:r>
                      <a:rPr lang="en-US" sz="2400" kern="100">
                        <a:solidFill>
                          <a:schemeClr val="tx1"/>
                        </a:solidFill>
                        <a:latin typeface="Cambria Math" panose="02040503050406030204" pitchFamily="18" charset="0"/>
                        <a:ea typeface="Times New Roman" panose="02020603050405020304" pitchFamily="18" charset="0"/>
                      </a:rPr>
                      <m:t>+ </m:t>
                    </m:r>
                    <m:r>
                      <m:rPr>
                        <m:sty m:val="p"/>
                      </m:rPr>
                      <a:rPr lang="en-US" sz="2400" kern="100">
                        <a:solidFill>
                          <a:schemeClr val="tx1"/>
                        </a:solidFill>
                        <a:latin typeface="Cambria Math" panose="02040503050406030204" pitchFamily="18" charset="0"/>
                        <a:ea typeface="Times New Roman" panose="02020603050405020304" pitchFamily="18" charset="0"/>
                      </a:rPr>
                      <m:t>B</m:t>
                    </m:r>
                    <m:r>
                      <a:rPr lang="en-US" sz="2400" kern="100">
                        <a:solidFill>
                          <a:schemeClr val="tx1"/>
                        </a:solidFill>
                        <a:latin typeface="Cambria Math" panose="02040503050406030204" pitchFamily="18" charset="0"/>
                        <a:ea typeface="Times New Roman" panose="02020603050405020304" pitchFamily="18" charset="0"/>
                      </a:rPr>
                      <m:t> </m:t>
                    </m:r>
                    <m:d>
                      <m:dPr>
                        <m:ctrlPr>
                          <a:rPr lang="en-US" sz="2400" i="1" kern="100">
                            <a:solidFill>
                              <a:schemeClr val="tx1"/>
                            </a:solidFill>
                            <a:latin typeface="Cambria Math" panose="02040503050406030204" pitchFamily="18" charset="0"/>
                            <a:ea typeface="Times New Roman" panose="02020603050405020304" pitchFamily="18" charset="0"/>
                          </a:rPr>
                        </m:ctrlPr>
                      </m:dPr>
                      <m:e>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x</m:t>
                            </m:r>
                          </m:e>
                          <m:sub>
                            <m:r>
                              <m:rPr>
                                <m:sty m:val="p"/>
                              </m:rPr>
                              <a:rPr lang="en-US" sz="2400" kern="100">
                                <a:solidFill>
                                  <a:schemeClr val="tx1"/>
                                </a:solidFill>
                                <a:latin typeface="Cambria Math" panose="02040503050406030204" pitchFamily="18" charset="0"/>
                                <a:ea typeface="Times New Roman" panose="02020603050405020304" pitchFamily="18" charset="0"/>
                              </a:rPr>
                              <m:t>ijk</m:t>
                            </m:r>
                          </m:sub>
                        </m:sSub>
                        <m:r>
                          <a:rPr lang="en-US" sz="2400" kern="100">
                            <a:solidFill>
                              <a:schemeClr val="tx1"/>
                            </a:solidFill>
                            <a:latin typeface="Cambria Math" panose="02040503050406030204" pitchFamily="18" charset="0"/>
                            <a:ea typeface="Times New Roman" panose="02020603050405020304" pitchFamily="18" charset="0"/>
                          </a:rPr>
                          <m:t> </m:t>
                        </m:r>
                        <m:r>
                          <a:rPr lang="en-US" sz="2400" i="1" kern="100">
                            <a:solidFill>
                              <a:schemeClr val="tx1"/>
                            </a:solidFill>
                            <a:latin typeface="Cambria Math" panose="02040503050406030204" pitchFamily="18" charset="0"/>
                            <a:ea typeface="Times New Roman" panose="02020603050405020304" pitchFamily="18" charset="0"/>
                          </a:rPr>
                          <m:t>−</m:t>
                        </m:r>
                        <m:r>
                          <a:rPr lang="en-US" sz="2400" kern="100">
                            <a:solidFill>
                              <a:schemeClr val="tx1"/>
                            </a:solidFill>
                            <a:latin typeface="Cambria Math" panose="02040503050406030204" pitchFamily="18" charset="0"/>
                            <a:ea typeface="Times New Roman" panose="02020603050405020304" pitchFamily="18" charset="0"/>
                          </a:rPr>
                          <m:t> </m:t>
                        </m:r>
                        <m:acc>
                          <m:accPr>
                            <m:chr m:val="̅"/>
                            <m:ctrlPr>
                              <a:rPr lang="en-US" sz="2400" i="1" kern="100">
                                <a:solidFill>
                                  <a:schemeClr val="tx1"/>
                                </a:solidFill>
                                <a:latin typeface="Cambria Math" panose="02040503050406030204" pitchFamily="18" charset="0"/>
                                <a:ea typeface="Times New Roman" panose="02020603050405020304" pitchFamily="18" charset="0"/>
                              </a:rPr>
                            </m:ctrlPr>
                          </m:accPr>
                          <m:e>
                            <m:sSub>
                              <m:sSubPr>
                                <m:ctrlPr>
                                  <a:rPr lang="en-US" sz="2400" i="1" kern="100">
                                    <a:solidFill>
                                      <a:schemeClr val="tx1"/>
                                    </a:solidFill>
                                    <a:latin typeface="Cambria Math" panose="02040503050406030204" pitchFamily="18" charset="0"/>
                                    <a:ea typeface="Times New Roman" panose="02020603050405020304" pitchFamily="18" charset="0"/>
                                  </a:rPr>
                                </m:ctrlPr>
                              </m:sSubPr>
                              <m:e>
                                <m:r>
                                  <m:rPr>
                                    <m:sty m:val="p"/>
                                  </m:rPr>
                                  <a:rPr lang="en-US" sz="2400" kern="100">
                                    <a:solidFill>
                                      <a:schemeClr val="tx1"/>
                                    </a:solidFill>
                                    <a:latin typeface="Cambria Math" panose="02040503050406030204" pitchFamily="18" charset="0"/>
                                    <a:ea typeface="Times New Roman" panose="02020603050405020304" pitchFamily="18" charset="0"/>
                                  </a:rPr>
                                  <m:t>x</m:t>
                                </m:r>
                              </m:e>
                              <m:sub>
                                <m:r>
                                  <a:rPr lang="en-US" sz="2400" kern="100">
                                    <a:solidFill>
                                      <a:schemeClr val="tx1"/>
                                    </a:solidFill>
                                    <a:latin typeface="Cambria Math" panose="02040503050406030204" pitchFamily="18" charset="0"/>
                                    <a:ea typeface="Times New Roman" panose="02020603050405020304" pitchFamily="18" charset="0"/>
                                  </a:rPr>
                                  <m:t>…</m:t>
                                </m:r>
                              </m:sub>
                            </m:sSub>
                          </m:e>
                        </m:acc>
                      </m:e>
                    </m:d>
                  </m:oMath>
                </a14:m>
                <a:endParaRPr lang="en-US" sz="2400" kern="100" dirty="0">
                  <a:solidFill>
                    <a:schemeClr val="tx1"/>
                  </a:solidFill>
                  <a:effectLst/>
                  <a:latin typeface="Times" pitchFamily="2" charset="0"/>
                  <a:ea typeface="Times New Roman" panose="02020603050405020304" pitchFamily="18" charset="0"/>
                </a:endParaRPr>
              </a:p>
              <a:p>
                <a:r>
                  <a:rPr lang="en-US" sz="2400" kern="100" dirty="0">
                    <a:solidFill>
                      <a:schemeClr val="tx1"/>
                    </a:solidFill>
                    <a:effectLst/>
                    <a:latin typeface="Times" pitchFamily="2" charset="0"/>
                    <a:ea typeface="Times New Roman" panose="02020603050405020304" pitchFamily="18" charset="0"/>
                  </a:rPr>
                  <a:t>The final model had fixed effect of treatment and day-season as covariate with random year*treatment effect. The cows who are not pregnant were dropped along with any repeated measurements.</a:t>
                </a:r>
                <a:endParaRPr lang="en-US" sz="2400" kern="100" dirty="0">
                  <a:solidFill>
                    <a:schemeClr val="tx1"/>
                  </a:solidFill>
                  <a:effectLst/>
                  <a:latin typeface="Times New Roman" panose="02020603050405020304" pitchFamily="18" charset="0"/>
                  <a:ea typeface="Times New Roman" panose="02020603050405020304" pitchFamily="18" charset="0"/>
                </a:endParaRPr>
              </a:p>
              <a:p>
                <a:endParaRPr lang="en-US" dirty="0"/>
              </a:p>
            </p:txBody>
          </p:sp>
        </mc:Choice>
        <mc:Fallback xmlns="">
          <p:sp>
            <p:nvSpPr>
              <p:cNvPr id="3" name="Content Placeholder 2">
                <a:extLst>
                  <a:ext uri="{FF2B5EF4-FFF2-40B4-BE49-F238E27FC236}">
                    <a16:creationId xmlns:a16="http://schemas.microsoft.com/office/drawing/2014/main" id="{F56BF8A2-9DEF-5036-7CE7-67694A92A512}"/>
                  </a:ext>
                </a:extLst>
              </p:cNvPr>
              <p:cNvSpPr>
                <a:spLocks noGrp="1" noRot="1" noChangeAspect="1" noMove="1" noResize="1" noEditPoints="1" noAdjustHandles="1" noChangeArrowheads="1" noChangeShapeType="1" noTextEdit="1"/>
              </p:cNvSpPr>
              <p:nvPr>
                <p:ph idx="1"/>
              </p:nvPr>
            </p:nvSpPr>
            <p:spPr>
              <a:blipFill>
                <a:blip r:embed="rId2"/>
                <a:stretch>
                  <a:fillRect l="-425" t="-1205" r="-425"/>
                </a:stretch>
              </a:blipFill>
            </p:spPr>
            <p:txBody>
              <a:bodyPr/>
              <a:lstStyle/>
              <a:p>
                <a:r>
                  <a:rPr lang="en-US">
                    <a:noFill/>
                  </a:rPr>
                  <a:t> </a:t>
                </a:r>
              </a:p>
            </p:txBody>
          </p:sp>
        </mc:Fallback>
      </mc:AlternateContent>
    </p:spTree>
    <p:extLst>
      <p:ext uri="{BB962C8B-B14F-4D97-AF65-F5344CB8AC3E}">
        <p14:creationId xmlns:p14="http://schemas.microsoft.com/office/powerpoint/2010/main" val="1626148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C733F-9C2F-D794-E86E-5C2E78CB2B21}"/>
              </a:ext>
            </a:extLst>
          </p:cNvPr>
          <p:cNvSpPr>
            <a:spLocks noGrp="1"/>
          </p:cNvSpPr>
          <p:nvPr>
            <p:ph type="title"/>
          </p:nvPr>
        </p:nvSpPr>
        <p:spPr/>
        <p:txBody>
          <a:bodyPr>
            <a:normAutofit/>
          </a:bodyPr>
          <a:lstStyle/>
          <a:p>
            <a:r>
              <a:rPr lang="en-US" sz="3200" dirty="0"/>
              <a:t>Weights</a:t>
            </a:r>
          </a:p>
        </p:txBody>
      </p:sp>
      <p:sp>
        <p:nvSpPr>
          <p:cNvPr id="3" name="Content Placeholder 2">
            <a:extLst>
              <a:ext uri="{FF2B5EF4-FFF2-40B4-BE49-F238E27FC236}">
                <a16:creationId xmlns:a16="http://schemas.microsoft.com/office/drawing/2014/main" id="{923B8545-4175-9E0E-01FD-4FF9F5133251}"/>
              </a:ext>
            </a:extLst>
          </p:cNvPr>
          <p:cNvSpPr>
            <a:spLocks noGrp="1"/>
          </p:cNvSpPr>
          <p:nvPr>
            <p:ph idx="1"/>
          </p:nvPr>
        </p:nvSpPr>
        <p:spPr>
          <a:xfrm>
            <a:off x="838200" y="1825624"/>
            <a:ext cx="10515600" cy="4908807"/>
          </a:xfrm>
        </p:spPr>
        <p:txBody>
          <a:bodyPr/>
          <a:lstStyle/>
          <a:p>
            <a:r>
              <a:rPr lang="en-US" sz="2400" dirty="0"/>
              <a:t>The following table indicates the significant p-value of fixed effect for weight variables: Birthweight of calf, Pre-breed calf weight, Calf wean weight and Cow wean weight.</a:t>
            </a:r>
          </a:p>
          <a:p>
            <a:pPr marL="457200" lvl="1" indent="0" algn="ctr">
              <a:buNone/>
            </a:pPr>
            <a:endParaRPr lang="en-US" dirty="0"/>
          </a:p>
          <a:p>
            <a:pPr marL="457200" lvl="1" indent="0" algn="ctr">
              <a:buNone/>
            </a:pPr>
            <a:endParaRPr lang="en-US" dirty="0"/>
          </a:p>
        </p:txBody>
      </p:sp>
      <p:graphicFrame>
        <p:nvGraphicFramePr>
          <p:cNvPr id="5" name="Table 4">
            <a:extLst>
              <a:ext uri="{FF2B5EF4-FFF2-40B4-BE49-F238E27FC236}">
                <a16:creationId xmlns:a16="http://schemas.microsoft.com/office/drawing/2014/main" id="{0D668850-5A06-571A-FAA6-A6F9CC17A122}"/>
              </a:ext>
            </a:extLst>
          </p:cNvPr>
          <p:cNvGraphicFramePr>
            <a:graphicFrameLocks noGrp="1"/>
          </p:cNvGraphicFramePr>
          <p:nvPr>
            <p:extLst>
              <p:ext uri="{D42A27DB-BD31-4B8C-83A1-F6EECF244321}">
                <p14:modId xmlns:p14="http://schemas.microsoft.com/office/powerpoint/2010/main" val="1061320230"/>
              </p:ext>
            </p:extLst>
          </p:nvPr>
        </p:nvGraphicFramePr>
        <p:xfrm>
          <a:off x="2883216" y="3161994"/>
          <a:ext cx="6425567" cy="3243288"/>
        </p:xfrm>
        <a:graphic>
          <a:graphicData uri="http://schemas.openxmlformats.org/drawingml/2006/table">
            <a:tbl>
              <a:tblPr>
                <a:tableStyleId>{5C22544A-7EE6-4342-B048-85BDC9FD1C3A}</a:tableStyleId>
              </a:tblPr>
              <a:tblGrid>
                <a:gridCol w="1791698">
                  <a:extLst>
                    <a:ext uri="{9D8B030D-6E8A-4147-A177-3AD203B41FA5}">
                      <a16:colId xmlns:a16="http://schemas.microsoft.com/office/drawing/2014/main" val="1792049866"/>
                    </a:ext>
                  </a:extLst>
                </a:gridCol>
                <a:gridCol w="1227301">
                  <a:extLst>
                    <a:ext uri="{9D8B030D-6E8A-4147-A177-3AD203B41FA5}">
                      <a16:colId xmlns:a16="http://schemas.microsoft.com/office/drawing/2014/main" val="2747889164"/>
                    </a:ext>
                  </a:extLst>
                </a:gridCol>
                <a:gridCol w="1178855">
                  <a:extLst>
                    <a:ext uri="{9D8B030D-6E8A-4147-A177-3AD203B41FA5}">
                      <a16:colId xmlns:a16="http://schemas.microsoft.com/office/drawing/2014/main" val="2410011260"/>
                    </a:ext>
                  </a:extLst>
                </a:gridCol>
                <a:gridCol w="1227301">
                  <a:extLst>
                    <a:ext uri="{9D8B030D-6E8A-4147-A177-3AD203B41FA5}">
                      <a16:colId xmlns:a16="http://schemas.microsoft.com/office/drawing/2014/main" val="2074422103"/>
                    </a:ext>
                  </a:extLst>
                </a:gridCol>
                <a:gridCol w="1000412">
                  <a:extLst>
                    <a:ext uri="{9D8B030D-6E8A-4147-A177-3AD203B41FA5}">
                      <a16:colId xmlns:a16="http://schemas.microsoft.com/office/drawing/2014/main" val="4101795104"/>
                    </a:ext>
                  </a:extLst>
                </a:gridCol>
              </a:tblGrid>
              <a:tr h="158661">
                <a:tc rowSpan="2">
                  <a:txBody>
                    <a:bodyPr/>
                    <a:lstStyle/>
                    <a:p>
                      <a:pPr marL="0" marR="19050" algn="ctr">
                        <a:lnSpc>
                          <a:spcPct val="105000"/>
                        </a:lnSpc>
                        <a:spcBef>
                          <a:spcPts val="0"/>
                        </a:spcBef>
                        <a:spcAft>
                          <a:spcPts val="0"/>
                        </a:spcAft>
                      </a:pPr>
                      <a:r>
                        <a:rPr lang="en-US" sz="1600" kern="100">
                          <a:effectLst/>
                        </a:rPr>
                        <a:t>Weight</a:t>
                      </a:r>
                    </a:p>
                    <a:p>
                      <a:pPr marL="0" marR="19050" algn="ctr">
                        <a:lnSpc>
                          <a:spcPct val="105000"/>
                        </a:lnSpc>
                        <a:spcBef>
                          <a:spcPts val="0"/>
                        </a:spcBef>
                        <a:spcAft>
                          <a:spcPts val="0"/>
                        </a:spcAft>
                      </a:pPr>
                      <a:r>
                        <a:rPr lang="en-US" sz="1600" kern="100">
                          <a:effectLst/>
                        </a:rPr>
                        <a:t>Variables</a:t>
                      </a:r>
                      <a:endParaRPr lang="en-US" sz="16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4">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Fixed effects</a:t>
                      </a: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949099296"/>
                  </a:ext>
                </a:extLst>
              </a:tr>
              <a:tr h="512019">
                <a:tc vMerge="1">
                  <a:txBody>
                    <a:bodyPr/>
                    <a:lstStyle/>
                    <a:p>
                      <a:endParaRPr lang="en-US"/>
                    </a:p>
                  </a:txBody>
                  <a:tcPr/>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Year</a:t>
                      </a:r>
                    </a:p>
                  </a:txBody>
                  <a:tcPr marL="68580" marR="68580" marT="0" marB="0"/>
                </a:tc>
                <a:tc>
                  <a:txBody>
                    <a:bodyPr/>
                    <a:lstStyle/>
                    <a:p>
                      <a:pPr marL="0" marR="19050" algn="ctr">
                        <a:lnSpc>
                          <a:spcPct val="105000"/>
                        </a:lnSpc>
                        <a:spcBef>
                          <a:spcPts val="0"/>
                        </a:spcBef>
                        <a:spcAft>
                          <a:spcPts val="0"/>
                        </a:spcAft>
                      </a:pPr>
                      <a:r>
                        <a:rPr lang="en-US" sz="1600" kern="100" dirty="0">
                          <a:effectLst/>
                        </a:rPr>
                        <a:t>Treatment</a:t>
                      </a:r>
                      <a:endPar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Sex</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Day-season</a:t>
                      </a:r>
                    </a:p>
                  </a:txBody>
                  <a:tcPr marL="68580" marR="68580" marT="0" marB="0"/>
                </a:tc>
                <a:extLst>
                  <a:ext uri="{0D108BD9-81ED-4DB2-BD59-A6C34878D82A}">
                    <a16:rowId xmlns:a16="http://schemas.microsoft.com/office/drawing/2014/main" val="3341103592"/>
                  </a:ext>
                </a:extLst>
              </a:tr>
              <a:tr h="622905">
                <a:tc>
                  <a:txBody>
                    <a:bodyPr/>
                    <a:lstStyle/>
                    <a:p>
                      <a:pPr marL="0" marR="19050" algn="ctr">
                        <a:lnSpc>
                          <a:spcPct val="105000"/>
                        </a:lnSpc>
                        <a:spcBef>
                          <a:spcPts val="0"/>
                        </a:spcBef>
                        <a:spcAft>
                          <a:spcPts val="0"/>
                        </a:spcAft>
                      </a:pPr>
                      <a:r>
                        <a:rPr lang="en-US" sz="1600" kern="100">
                          <a:effectLst/>
                        </a:rPr>
                        <a:t>Birthweight of calf</a:t>
                      </a:r>
                      <a:endParaRPr lang="en-US" sz="16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0.0276</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0.2183</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&lt;.0001</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0.2380</a:t>
                      </a:r>
                    </a:p>
                  </a:txBody>
                  <a:tcPr marL="68580" marR="68580" marT="0" marB="0"/>
                </a:tc>
                <a:extLst>
                  <a:ext uri="{0D108BD9-81ED-4DB2-BD59-A6C34878D82A}">
                    <a16:rowId xmlns:a16="http://schemas.microsoft.com/office/drawing/2014/main" val="1493645223"/>
                  </a:ext>
                </a:extLst>
              </a:tr>
              <a:tr h="622905">
                <a:tc>
                  <a:txBody>
                    <a:bodyPr/>
                    <a:lstStyle/>
                    <a:p>
                      <a:pPr marL="0" marR="19050" algn="ctr">
                        <a:lnSpc>
                          <a:spcPct val="105000"/>
                        </a:lnSpc>
                        <a:spcBef>
                          <a:spcPts val="0"/>
                        </a:spcBef>
                        <a:spcAft>
                          <a:spcPts val="0"/>
                        </a:spcAft>
                      </a:pPr>
                      <a:r>
                        <a:rPr lang="en-US" sz="1600" kern="100" dirty="0" err="1">
                          <a:effectLst/>
                        </a:rPr>
                        <a:t>Prebreed</a:t>
                      </a:r>
                      <a:r>
                        <a:rPr lang="en-US" sz="1600" kern="100" dirty="0">
                          <a:effectLst/>
                        </a:rPr>
                        <a:t> calf weight</a:t>
                      </a:r>
                      <a:endPar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0.0006</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0.0145</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&lt;.0001</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&lt;.0001</a:t>
                      </a:r>
                    </a:p>
                  </a:txBody>
                  <a:tcPr marL="68580" marR="68580" marT="0" marB="0"/>
                </a:tc>
                <a:extLst>
                  <a:ext uri="{0D108BD9-81ED-4DB2-BD59-A6C34878D82A}">
                    <a16:rowId xmlns:a16="http://schemas.microsoft.com/office/drawing/2014/main" val="2583830740"/>
                  </a:ext>
                </a:extLst>
              </a:tr>
              <a:tr h="622905">
                <a:tc>
                  <a:txBody>
                    <a:bodyPr/>
                    <a:lstStyle/>
                    <a:p>
                      <a:pPr marL="0" marR="19050" algn="ctr">
                        <a:lnSpc>
                          <a:spcPct val="105000"/>
                        </a:lnSpc>
                        <a:spcBef>
                          <a:spcPts val="0"/>
                        </a:spcBef>
                        <a:spcAft>
                          <a:spcPts val="0"/>
                        </a:spcAft>
                      </a:pPr>
                      <a:r>
                        <a:rPr lang="en-US" sz="1600" kern="100">
                          <a:effectLst/>
                        </a:rPr>
                        <a:t>Cow wean weight</a:t>
                      </a:r>
                      <a:endParaRPr lang="en-US" sz="1600" kern="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0.0050</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0.4278</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0.9630</a:t>
                      </a:r>
                    </a:p>
                  </a:txBody>
                  <a:tcPr marL="68580" marR="68580" marT="0" marB="0"/>
                </a:tc>
                <a:tc>
                  <a:txBody>
                    <a:bodyPr/>
                    <a:lstStyle/>
                    <a:p>
                      <a:pPr marL="0" marR="19050" algn="ctr">
                        <a:lnSpc>
                          <a:spcPct val="105000"/>
                        </a:lnSpc>
                        <a:spcBef>
                          <a:spcPts val="0"/>
                        </a:spcBef>
                        <a:spcAft>
                          <a:spcPts val="0"/>
                        </a:spcAft>
                      </a:pPr>
                      <a:r>
                        <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rPr>
                        <a:t>0.2793</a:t>
                      </a:r>
                    </a:p>
                  </a:txBody>
                  <a:tcPr marL="68580" marR="68580" marT="0" marB="0"/>
                </a:tc>
                <a:extLst>
                  <a:ext uri="{0D108BD9-81ED-4DB2-BD59-A6C34878D82A}">
                    <a16:rowId xmlns:a16="http://schemas.microsoft.com/office/drawing/2014/main" val="1293155346"/>
                  </a:ext>
                </a:extLst>
              </a:tr>
              <a:tr h="622905">
                <a:tc>
                  <a:txBody>
                    <a:bodyPr/>
                    <a:lstStyle/>
                    <a:p>
                      <a:pPr marL="0" marR="19050" algn="ctr">
                        <a:lnSpc>
                          <a:spcPct val="105000"/>
                        </a:lnSpc>
                        <a:spcBef>
                          <a:spcPts val="0"/>
                        </a:spcBef>
                        <a:spcAft>
                          <a:spcPts val="0"/>
                        </a:spcAft>
                      </a:pPr>
                      <a:r>
                        <a:rPr lang="en-US" sz="1600" kern="100" dirty="0">
                          <a:effectLst/>
                        </a:rPr>
                        <a:t>Calf wean weight</a:t>
                      </a:r>
                      <a:endParaRPr lang="en-US" sz="1600" kern="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0.0045</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0.0297</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&lt;.0001</a:t>
                      </a:r>
                    </a:p>
                  </a:txBody>
                  <a:tcPr marL="68580" marR="68580" marT="0" marB="0"/>
                </a:tc>
                <a:tc>
                  <a:txBody>
                    <a:bodyPr/>
                    <a:lstStyle/>
                    <a:p>
                      <a:pPr marL="0" marR="19050" algn="ctr">
                        <a:lnSpc>
                          <a:spcPct val="105000"/>
                        </a:lnSpc>
                        <a:spcBef>
                          <a:spcPts val="0"/>
                        </a:spcBef>
                        <a:spcAft>
                          <a:spcPts val="0"/>
                        </a:spcAft>
                      </a:pPr>
                      <a:r>
                        <a:rPr lang="en-US" sz="1600" b="1" kern="100" dirty="0">
                          <a:effectLst/>
                          <a:latin typeface="Times New Roman" panose="02020603050405020304" pitchFamily="18" charset="0"/>
                          <a:ea typeface="Times New Roman" panose="02020603050405020304" pitchFamily="18" charset="0"/>
                          <a:cs typeface="Times New Roman" panose="02020603050405020304" pitchFamily="18" charset="0"/>
                        </a:rPr>
                        <a:t>&lt;.0001</a:t>
                      </a:r>
                    </a:p>
                  </a:txBody>
                  <a:tcPr marL="68580" marR="68580" marT="0" marB="0"/>
                </a:tc>
                <a:extLst>
                  <a:ext uri="{0D108BD9-81ED-4DB2-BD59-A6C34878D82A}">
                    <a16:rowId xmlns:a16="http://schemas.microsoft.com/office/drawing/2014/main" val="2614490010"/>
                  </a:ext>
                </a:extLst>
              </a:tr>
            </a:tbl>
          </a:graphicData>
        </a:graphic>
      </p:graphicFrame>
    </p:spTree>
    <p:extLst>
      <p:ext uri="{BB962C8B-B14F-4D97-AF65-F5344CB8AC3E}">
        <p14:creationId xmlns:p14="http://schemas.microsoft.com/office/powerpoint/2010/main" val="4287096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1F36D-C069-993F-CC4C-E9B4B425F15C}"/>
              </a:ext>
            </a:extLst>
          </p:cNvPr>
          <p:cNvSpPr>
            <a:spLocks noGrp="1"/>
          </p:cNvSpPr>
          <p:nvPr>
            <p:ph type="title"/>
          </p:nvPr>
        </p:nvSpPr>
        <p:spPr>
          <a:xfrm>
            <a:off x="531341" y="365125"/>
            <a:ext cx="10822459" cy="1325563"/>
          </a:xfrm>
        </p:spPr>
        <p:txBody>
          <a:bodyPr>
            <a:normAutofit/>
          </a:bodyPr>
          <a:lstStyle/>
          <a:p>
            <a:r>
              <a:rPr lang="en-US" sz="3200" dirty="0"/>
              <a:t>Plots </a:t>
            </a:r>
          </a:p>
        </p:txBody>
      </p:sp>
      <p:pic>
        <p:nvPicPr>
          <p:cNvPr id="4" name="Picture 3">
            <a:extLst>
              <a:ext uri="{FF2B5EF4-FFF2-40B4-BE49-F238E27FC236}">
                <a16:creationId xmlns:a16="http://schemas.microsoft.com/office/drawing/2014/main" id="{E9600C7C-FC06-4099-29F0-8A4159FD919E}"/>
              </a:ext>
            </a:extLst>
          </p:cNvPr>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531341" y="1634463"/>
            <a:ext cx="5103340" cy="4173493"/>
          </a:xfrm>
          <a:prstGeom prst="rect">
            <a:avLst/>
          </a:prstGeom>
          <a:noFill/>
          <a:ln>
            <a:noFill/>
          </a:ln>
        </p:spPr>
      </p:pic>
      <p:pic>
        <p:nvPicPr>
          <p:cNvPr id="5" name="Picture 4">
            <a:extLst>
              <a:ext uri="{FF2B5EF4-FFF2-40B4-BE49-F238E27FC236}">
                <a16:creationId xmlns:a16="http://schemas.microsoft.com/office/drawing/2014/main" id="{094F74D3-FBA3-AA12-F47D-5E69B8857E9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1634463"/>
            <a:ext cx="5564657" cy="4173493"/>
          </a:xfrm>
          <a:prstGeom prst="rect">
            <a:avLst/>
          </a:prstGeom>
          <a:noFill/>
          <a:ln>
            <a:noFill/>
          </a:ln>
        </p:spPr>
      </p:pic>
    </p:spTree>
    <p:extLst>
      <p:ext uri="{BB962C8B-B14F-4D97-AF65-F5344CB8AC3E}">
        <p14:creationId xmlns:p14="http://schemas.microsoft.com/office/powerpoint/2010/main" val="1172759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47AFF-5613-BD9F-0FA7-BB2F41CFD4D6}"/>
              </a:ext>
            </a:extLst>
          </p:cNvPr>
          <p:cNvSpPr>
            <a:spLocks noGrp="1"/>
          </p:cNvSpPr>
          <p:nvPr>
            <p:ph type="title"/>
          </p:nvPr>
        </p:nvSpPr>
        <p:spPr/>
        <p:txBody>
          <a:bodyPr>
            <a:normAutofit/>
          </a:bodyPr>
          <a:lstStyle/>
          <a:p>
            <a:r>
              <a:rPr lang="en-US" sz="3200" dirty="0"/>
              <a:t>Estimates table</a:t>
            </a:r>
          </a:p>
        </p:txBody>
      </p:sp>
      <p:graphicFrame>
        <p:nvGraphicFramePr>
          <p:cNvPr id="8" name="Content Placeholder 7">
            <a:extLst>
              <a:ext uri="{FF2B5EF4-FFF2-40B4-BE49-F238E27FC236}">
                <a16:creationId xmlns:a16="http://schemas.microsoft.com/office/drawing/2014/main" id="{B41CE0A5-4EE6-9782-F9C1-D16AB63352CD}"/>
              </a:ext>
            </a:extLst>
          </p:cNvPr>
          <p:cNvGraphicFramePr>
            <a:graphicFrameLocks noGrp="1"/>
          </p:cNvGraphicFramePr>
          <p:nvPr>
            <p:ph idx="1"/>
            <p:extLst>
              <p:ext uri="{D42A27DB-BD31-4B8C-83A1-F6EECF244321}">
                <p14:modId xmlns:p14="http://schemas.microsoft.com/office/powerpoint/2010/main" val="1613316958"/>
              </p:ext>
            </p:extLst>
          </p:nvPr>
        </p:nvGraphicFramePr>
        <p:xfrm>
          <a:off x="3251200" y="3429001"/>
          <a:ext cx="6045201" cy="3167098"/>
        </p:xfrm>
        <a:graphic>
          <a:graphicData uri="http://schemas.openxmlformats.org/drawingml/2006/table">
            <a:tbl>
              <a:tblPr>
                <a:tableStyleId>{7DF18680-E054-41AD-8BC1-D1AEF772440D}</a:tableStyleId>
              </a:tblPr>
              <a:tblGrid>
                <a:gridCol w="1218660">
                  <a:extLst>
                    <a:ext uri="{9D8B030D-6E8A-4147-A177-3AD203B41FA5}">
                      <a16:colId xmlns:a16="http://schemas.microsoft.com/office/drawing/2014/main" val="2216956380"/>
                    </a:ext>
                  </a:extLst>
                </a:gridCol>
                <a:gridCol w="966002">
                  <a:extLst>
                    <a:ext uri="{9D8B030D-6E8A-4147-A177-3AD203B41FA5}">
                      <a16:colId xmlns:a16="http://schemas.microsoft.com/office/drawing/2014/main" val="573465813"/>
                    </a:ext>
                  </a:extLst>
                </a:gridCol>
                <a:gridCol w="966002">
                  <a:extLst>
                    <a:ext uri="{9D8B030D-6E8A-4147-A177-3AD203B41FA5}">
                      <a16:colId xmlns:a16="http://schemas.microsoft.com/office/drawing/2014/main" val="2068814157"/>
                    </a:ext>
                  </a:extLst>
                </a:gridCol>
                <a:gridCol w="966002">
                  <a:extLst>
                    <a:ext uri="{9D8B030D-6E8A-4147-A177-3AD203B41FA5}">
                      <a16:colId xmlns:a16="http://schemas.microsoft.com/office/drawing/2014/main" val="2573243811"/>
                    </a:ext>
                  </a:extLst>
                </a:gridCol>
                <a:gridCol w="966002">
                  <a:extLst>
                    <a:ext uri="{9D8B030D-6E8A-4147-A177-3AD203B41FA5}">
                      <a16:colId xmlns:a16="http://schemas.microsoft.com/office/drawing/2014/main" val="2370808560"/>
                    </a:ext>
                  </a:extLst>
                </a:gridCol>
                <a:gridCol w="962533">
                  <a:extLst>
                    <a:ext uri="{9D8B030D-6E8A-4147-A177-3AD203B41FA5}">
                      <a16:colId xmlns:a16="http://schemas.microsoft.com/office/drawing/2014/main" val="2475830635"/>
                    </a:ext>
                  </a:extLst>
                </a:gridCol>
              </a:tblGrid>
              <a:tr h="337171">
                <a:tc rowSpan="2">
                  <a:txBody>
                    <a:bodyPr/>
                    <a:lstStyle/>
                    <a:p>
                      <a:pPr marL="0" marR="19050" indent="0" algn="ctr">
                        <a:lnSpc>
                          <a:spcPct val="105000"/>
                        </a:lnSpc>
                        <a:spcBef>
                          <a:spcPts val="0"/>
                        </a:spcBef>
                        <a:spcAft>
                          <a:spcPts val="15"/>
                        </a:spcAft>
                      </a:pPr>
                      <a:r>
                        <a:rPr lang="en-US" sz="1600" kern="100" dirty="0">
                          <a:effectLst/>
                        </a:rPr>
                        <a:t>Weight</a:t>
                      </a:r>
                    </a:p>
                    <a:p>
                      <a:pPr marL="0" marR="19050" indent="0" algn="ctr">
                        <a:lnSpc>
                          <a:spcPct val="105000"/>
                        </a:lnSpc>
                        <a:spcBef>
                          <a:spcPts val="0"/>
                        </a:spcBef>
                        <a:spcAft>
                          <a:spcPts val="15"/>
                        </a:spcAft>
                      </a:pPr>
                      <a:r>
                        <a:rPr lang="en-US" sz="1600" kern="100" dirty="0">
                          <a:effectLst/>
                        </a:rPr>
                        <a:t>Variables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5">
                  <a:txBody>
                    <a:bodyPr/>
                    <a:lstStyle/>
                    <a:p>
                      <a:pPr marL="0" marR="19050" indent="0" algn="ctr">
                        <a:lnSpc>
                          <a:spcPct val="105000"/>
                        </a:lnSpc>
                        <a:spcBef>
                          <a:spcPts val="0"/>
                        </a:spcBef>
                        <a:spcAft>
                          <a:spcPts val="15"/>
                        </a:spcAft>
                      </a:pPr>
                      <a:r>
                        <a:rPr lang="en-US" sz="1600" kern="100" dirty="0">
                          <a:effectLst/>
                        </a:rPr>
                        <a:t>Treatments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55756158"/>
                  </a:ext>
                </a:extLst>
              </a:tr>
              <a:tr h="337171">
                <a:tc vMerge="1">
                  <a:txBody>
                    <a:bodyPr/>
                    <a:lstStyle/>
                    <a:p>
                      <a:endParaRPr lang="en-US"/>
                    </a:p>
                  </a:txBody>
                  <a:tcPr/>
                </a:tc>
                <a:tc>
                  <a:txBody>
                    <a:bodyPr/>
                    <a:lstStyle/>
                    <a:p>
                      <a:pPr marL="0" marR="19050" indent="0" algn="ctr">
                        <a:lnSpc>
                          <a:spcPct val="105000"/>
                        </a:lnSpc>
                        <a:spcBef>
                          <a:spcPts val="0"/>
                        </a:spcBef>
                        <a:spcAft>
                          <a:spcPts val="15"/>
                        </a:spcAft>
                      </a:pPr>
                      <a:r>
                        <a:rPr lang="en-US" sz="1600" kern="100" dirty="0">
                          <a:effectLst/>
                        </a:rPr>
                        <a:t>NS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T1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T2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MET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HAY</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73182461"/>
                  </a:ext>
                </a:extLst>
              </a:tr>
              <a:tr h="457268">
                <a:tc>
                  <a:txBody>
                    <a:bodyPr/>
                    <a:lstStyle/>
                    <a:p>
                      <a:pPr marL="0" marR="19050" indent="0" algn="ctr">
                        <a:lnSpc>
                          <a:spcPct val="105000"/>
                        </a:lnSpc>
                        <a:spcBef>
                          <a:spcPts val="0"/>
                        </a:spcBef>
                        <a:spcAft>
                          <a:spcPts val="15"/>
                        </a:spcAft>
                      </a:pPr>
                      <a:r>
                        <a:rPr lang="en-US" sz="1600" kern="100" dirty="0">
                          <a:effectLst/>
                        </a:rPr>
                        <a:t>Birthweight of calf</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71.20</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76.43</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76.47</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74.25</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76.95</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755295913"/>
                  </a:ext>
                </a:extLst>
              </a:tr>
              <a:tr h="693701">
                <a:tc>
                  <a:txBody>
                    <a:bodyPr/>
                    <a:lstStyle/>
                    <a:p>
                      <a:pPr marL="0" marR="19050" indent="0" algn="ctr">
                        <a:lnSpc>
                          <a:spcPct val="105000"/>
                        </a:lnSpc>
                        <a:spcBef>
                          <a:spcPts val="0"/>
                        </a:spcBef>
                        <a:spcAft>
                          <a:spcPts val="15"/>
                        </a:spcAft>
                      </a:pPr>
                      <a:r>
                        <a:rPr lang="en-US" sz="1600" kern="100">
                          <a:effectLst/>
                        </a:rPr>
                        <a:t>Prebreed calf weight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137.97</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156.70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161.30</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151.64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160.62</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68240237"/>
                  </a:ext>
                </a:extLst>
              </a:tr>
              <a:tr h="693701">
                <a:tc>
                  <a:txBody>
                    <a:bodyPr/>
                    <a:lstStyle/>
                    <a:p>
                      <a:pPr marL="0" marR="19050" indent="0" algn="ctr">
                        <a:lnSpc>
                          <a:spcPct val="105000"/>
                        </a:lnSpc>
                        <a:spcBef>
                          <a:spcPts val="0"/>
                        </a:spcBef>
                        <a:spcAft>
                          <a:spcPts val="15"/>
                        </a:spcAft>
                      </a:pPr>
                      <a:r>
                        <a:rPr lang="en-US" sz="1600" kern="100">
                          <a:effectLst/>
                        </a:rPr>
                        <a:t>Cow wean weight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1087.58</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1055.84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1116.39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1039.90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1115.54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15898007"/>
                  </a:ext>
                </a:extLst>
              </a:tr>
              <a:tr h="457268">
                <a:tc>
                  <a:txBody>
                    <a:bodyPr/>
                    <a:lstStyle/>
                    <a:p>
                      <a:pPr marL="0" marR="19050" indent="0" algn="ctr">
                        <a:lnSpc>
                          <a:spcPct val="105000"/>
                        </a:lnSpc>
                        <a:spcBef>
                          <a:spcPts val="0"/>
                        </a:spcBef>
                        <a:spcAft>
                          <a:spcPts val="15"/>
                        </a:spcAft>
                      </a:pPr>
                      <a:r>
                        <a:rPr lang="en-US" sz="1600" kern="100" dirty="0">
                          <a:effectLst/>
                        </a:rPr>
                        <a:t>Calf wean weight</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464.70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493.30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507.98</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486.56</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511.54</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535402209"/>
                  </a:ext>
                </a:extLst>
              </a:tr>
            </a:tbl>
          </a:graphicData>
        </a:graphic>
      </p:graphicFrame>
      <p:sp>
        <p:nvSpPr>
          <p:cNvPr id="9" name="TextBox 8">
            <a:extLst>
              <a:ext uri="{FF2B5EF4-FFF2-40B4-BE49-F238E27FC236}">
                <a16:creationId xmlns:a16="http://schemas.microsoft.com/office/drawing/2014/main" id="{87219057-54AB-05BC-6D5D-0C199F75592D}"/>
              </a:ext>
            </a:extLst>
          </p:cNvPr>
          <p:cNvSpPr txBox="1"/>
          <p:nvPr/>
        </p:nvSpPr>
        <p:spPr>
          <a:xfrm>
            <a:off x="838200" y="1690688"/>
            <a:ext cx="10515600" cy="1569660"/>
          </a:xfrm>
          <a:prstGeom prst="rect">
            <a:avLst/>
          </a:prstGeom>
          <a:noFill/>
        </p:spPr>
        <p:txBody>
          <a:bodyPr wrap="square" rtlCol="0">
            <a:spAutoFit/>
          </a:bodyPr>
          <a:lstStyle/>
          <a:p>
            <a:pPr algn="just"/>
            <a:r>
              <a:rPr lang="en-US" sz="2400" dirty="0"/>
              <a:t>The table below indicates estimated mean of weight variables across different treatments. T2 treatment leads to larger weight for pre-breed calf and cow wean weight whereas Hay treatment leads to larger weight in calf at birth and when calf is weaned.</a:t>
            </a:r>
          </a:p>
        </p:txBody>
      </p:sp>
    </p:spTree>
    <p:extLst>
      <p:ext uri="{BB962C8B-B14F-4D97-AF65-F5344CB8AC3E}">
        <p14:creationId xmlns:p14="http://schemas.microsoft.com/office/powerpoint/2010/main" val="3852298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2B7AA-906E-1F58-FE17-49D7CA6C391A}"/>
              </a:ext>
            </a:extLst>
          </p:cNvPr>
          <p:cNvSpPr>
            <a:spLocks noGrp="1"/>
          </p:cNvSpPr>
          <p:nvPr>
            <p:ph type="title"/>
          </p:nvPr>
        </p:nvSpPr>
        <p:spPr/>
        <p:txBody>
          <a:bodyPr>
            <a:normAutofit/>
          </a:bodyPr>
          <a:lstStyle/>
          <a:p>
            <a:r>
              <a:rPr lang="en-US" sz="3200" dirty="0"/>
              <a:t>Body Conditioning Score (BCS)</a:t>
            </a:r>
          </a:p>
        </p:txBody>
      </p:sp>
      <p:sp>
        <p:nvSpPr>
          <p:cNvPr id="3" name="Content Placeholder 2">
            <a:extLst>
              <a:ext uri="{FF2B5EF4-FFF2-40B4-BE49-F238E27FC236}">
                <a16:creationId xmlns:a16="http://schemas.microsoft.com/office/drawing/2014/main" id="{23C688CE-44E0-5C56-FA96-2806D2564206}"/>
              </a:ext>
            </a:extLst>
          </p:cNvPr>
          <p:cNvSpPr>
            <a:spLocks noGrp="1"/>
          </p:cNvSpPr>
          <p:nvPr>
            <p:ph idx="1"/>
          </p:nvPr>
        </p:nvSpPr>
        <p:spPr/>
        <p:txBody>
          <a:bodyPr>
            <a:normAutofit lnSpcReduction="10000"/>
          </a:bodyPr>
          <a:lstStyle/>
          <a:p>
            <a:r>
              <a:rPr lang="en-US" sz="2400" dirty="0"/>
              <a:t>The body conditioning score describe the relative fatness or body composition of cow.</a:t>
            </a:r>
          </a:p>
          <a:p>
            <a:r>
              <a:rPr lang="en-US" sz="2400" dirty="0"/>
              <a:t>The scoring system ranges of 1 to 9.</a:t>
            </a:r>
          </a:p>
          <a:p>
            <a:pPr lvl="1"/>
            <a:r>
              <a:rPr lang="en-US" dirty="0"/>
              <a:t>1 represent thin cows</a:t>
            </a:r>
          </a:p>
          <a:p>
            <a:pPr lvl="1"/>
            <a:r>
              <a:rPr lang="en-US" dirty="0"/>
              <a:t>5 represent average cow</a:t>
            </a:r>
          </a:p>
          <a:p>
            <a:pPr lvl="1"/>
            <a:r>
              <a:rPr lang="en-US" dirty="0"/>
              <a:t>9 represent  fat cow</a:t>
            </a:r>
          </a:p>
          <a:p>
            <a:r>
              <a:rPr lang="en-US" sz="2400" dirty="0"/>
              <a:t>Dec BCS is the body conditioning score of cows before the treatments were fed.</a:t>
            </a:r>
          </a:p>
          <a:p>
            <a:r>
              <a:rPr lang="en-US" sz="2400" dirty="0"/>
              <a:t>The primary interest is change in BCS score from Dec BCS.</a:t>
            </a:r>
          </a:p>
        </p:txBody>
      </p:sp>
    </p:spTree>
    <p:extLst>
      <p:ext uri="{BB962C8B-B14F-4D97-AF65-F5344CB8AC3E}">
        <p14:creationId xmlns:p14="http://schemas.microsoft.com/office/powerpoint/2010/main" val="818792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828EE9-169E-278B-15AC-F8E203E429C6}"/>
              </a:ext>
            </a:extLst>
          </p:cNvPr>
          <p:cNvSpPr>
            <a:spLocks noGrp="1"/>
          </p:cNvSpPr>
          <p:nvPr>
            <p:ph type="title"/>
          </p:nvPr>
        </p:nvSpPr>
        <p:spPr>
          <a:xfrm>
            <a:off x="838200" y="337724"/>
            <a:ext cx="10515600" cy="1325563"/>
          </a:xfrm>
        </p:spPr>
        <p:txBody>
          <a:bodyPr>
            <a:normAutofit/>
          </a:bodyPr>
          <a:lstStyle/>
          <a:p>
            <a:r>
              <a:rPr lang="en-US" sz="3200" dirty="0"/>
              <a:t>Plot</a:t>
            </a:r>
          </a:p>
        </p:txBody>
      </p:sp>
      <p:pic>
        <p:nvPicPr>
          <p:cNvPr id="4" name="Picture 3">
            <a:extLst>
              <a:ext uri="{FF2B5EF4-FFF2-40B4-BE49-F238E27FC236}">
                <a16:creationId xmlns:a16="http://schemas.microsoft.com/office/drawing/2014/main" id="{69851708-FE25-B0EC-B979-9CC4C2E1D63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829773" y="2988850"/>
            <a:ext cx="4820689" cy="3693464"/>
          </a:xfrm>
          <a:prstGeom prst="rect">
            <a:avLst/>
          </a:prstGeom>
          <a:noFill/>
          <a:ln>
            <a:noFill/>
          </a:ln>
        </p:spPr>
      </p:pic>
      <p:sp>
        <p:nvSpPr>
          <p:cNvPr id="6" name="TextBox 5">
            <a:extLst>
              <a:ext uri="{FF2B5EF4-FFF2-40B4-BE49-F238E27FC236}">
                <a16:creationId xmlns:a16="http://schemas.microsoft.com/office/drawing/2014/main" id="{2CB3D90A-CA95-5661-FBE3-593562D09C60}"/>
              </a:ext>
            </a:extLst>
          </p:cNvPr>
          <p:cNvSpPr txBox="1"/>
          <p:nvPr/>
        </p:nvSpPr>
        <p:spPr>
          <a:xfrm>
            <a:off x="685800" y="1663287"/>
            <a:ext cx="11108636" cy="1569660"/>
          </a:xfrm>
          <a:prstGeom prst="rect">
            <a:avLst/>
          </a:prstGeom>
          <a:noFill/>
        </p:spPr>
        <p:txBody>
          <a:bodyPr wrap="square" rtlCol="0">
            <a:spAutoFit/>
          </a:bodyPr>
          <a:lstStyle/>
          <a:p>
            <a:r>
              <a:rPr lang="en-US" sz="2400" kern="100" dirty="0">
                <a:effectLst/>
                <a:ea typeface="Times New Roman" panose="02020603050405020304" pitchFamily="18" charset="0"/>
              </a:rPr>
              <a:t>The treatment has significant effect for change in body conditioning score from pre calf BCS to Dec BCS (p-value &lt; 0.0001). The treatment differences that were significant are all the treatments in comparison with NS</a:t>
            </a:r>
            <a:endParaRPr lang="en-US" sz="2400" dirty="0"/>
          </a:p>
        </p:txBody>
      </p:sp>
    </p:spTree>
    <p:extLst>
      <p:ext uri="{BB962C8B-B14F-4D97-AF65-F5344CB8AC3E}">
        <p14:creationId xmlns:p14="http://schemas.microsoft.com/office/powerpoint/2010/main" val="3189920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24B25-ED80-8F30-8A22-812D4FDF1357}"/>
              </a:ext>
            </a:extLst>
          </p:cNvPr>
          <p:cNvSpPr>
            <a:spLocks noGrp="1"/>
          </p:cNvSpPr>
          <p:nvPr>
            <p:ph type="title"/>
          </p:nvPr>
        </p:nvSpPr>
        <p:spPr/>
        <p:txBody>
          <a:bodyPr>
            <a:normAutofit/>
          </a:bodyPr>
          <a:lstStyle/>
          <a:p>
            <a:r>
              <a:rPr lang="en-US" sz="3200" dirty="0"/>
              <a:t>Estimates table</a:t>
            </a:r>
          </a:p>
        </p:txBody>
      </p:sp>
      <p:graphicFrame>
        <p:nvGraphicFramePr>
          <p:cNvPr id="4" name="Content Placeholder 3">
            <a:extLst>
              <a:ext uri="{FF2B5EF4-FFF2-40B4-BE49-F238E27FC236}">
                <a16:creationId xmlns:a16="http://schemas.microsoft.com/office/drawing/2014/main" id="{DC3AA9E0-88CB-53D4-8997-1D36C853B326}"/>
              </a:ext>
            </a:extLst>
          </p:cNvPr>
          <p:cNvGraphicFramePr>
            <a:graphicFrameLocks noGrp="1"/>
          </p:cNvGraphicFramePr>
          <p:nvPr>
            <p:ph idx="1"/>
            <p:extLst>
              <p:ext uri="{D42A27DB-BD31-4B8C-83A1-F6EECF244321}">
                <p14:modId xmlns:p14="http://schemas.microsoft.com/office/powerpoint/2010/main" val="1608720785"/>
              </p:ext>
            </p:extLst>
          </p:nvPr>
        </p:nvGraphicFramePr>
        <p:xfrm>
          <a:off x="3246783" y="3251200"/>
          <a:ext cx="5846417" cy="3141897"/>
        </p:xfrm>
        <a:graphic>
          <a:graphicData uri="http://schemas.openxmlformats.org/drawingml/2006/table">
            <a:tbl>
              <a:tblPr>
                <a:tableStyleId>{5C22544A-7EE6-4342-B048-85BDC9FD1C3A}</a:tableStyleId>
              </a:tblPr>
              <a:tblGrid>
                <a:gridCol w="1047802">
                  <a:extLst>
                    <a:ext uri="{9D8B030D-6E8A-4147-A177-3AD203B41FA5}">
                      <a16:colId xmlns:a16="http://schemas.microsoft.com/office/drawing/2014/main" val="1045452579"/>
                    </a:ext>
                  </a:extLst>
                </a:gridCol>
                <a:gridCol w="898692">
                  <a:extLst>
                    <a:ext uri="{9D8B030D-6E8A-4147-A177-3AD203B41FA5}">
                      <a16:colId xmlns:a16="http://schemas.microsoft.com/office/drawing/2014/main" val="468208667"/>
                    </a:ext>
                  </a:extLst>
                </a:gridCol>
                <a:gridCol w="932947">
                  <a:extLst>
                    <a:ext uri="{9D8B030D-6E8A-4147-A177-3AD203B41FA5}">
                      <a16:colId xmlns:a16="http://schemas.microsoft.com/office/drawing/2014/main" val="4165453780"/>
                    </a:ext>
                  </a:extLst>
                </a:gridCol>
                <a:gridCol w="932947">
                  <a:extLst>
                    <a:ext uri="{9D8B030D-6E8A-4147-A177-3AD203B41FA5}">
                      <a16:colId xmlns:a16="http://schemas.microsoft.com/office/drawing/2014/main" val="2097972928"/>
                    </a:ext>
                  </a:extLst>
                </a:gridCol>
                <a:gridCol w="943023">
                  <a:extLst>
                    <a:ext uri="{9D8B030D-6E8A-4147-A177-3AD203B41FA5}">
                      <a16:colId xmlns:a16="http://schemas.microsoft.com/office/drawing/2014/main" val="3879638754"/>
                    </a:ext>
                  </a:extLst>
                </a:gridCol>
                <a:gridCol w="1091006">
                  <a:extLst>
                    <a:ext uri="{9D8B030D-6E8A-4147-A177-3AD203B41FA5}">
                      <a16:colId xmlns:a16="http://schemas.microsoft.com/office/drawing/2014/main" val="2361076900"/>
                    </a:ext>
                  </a:extLst>
                </a:gridCol>
              </a:tblGrid>
              <a:tr h="439787">
                <a:tc rowSpan="2">
                  <a:txBody>
                    <a:bodyPr/>
                    <a:lstStyle/>
                    <a:p>
                      <a:pPr marL="0" marR="19050" indent="0" algn="ctr">
                        <a:lnSpc>
                          <a:spcPct val="102000"/>
                        </a:lnSpc>
                        <a:spcBef>
                          <a:spcPts val="0"/>
                        </a:spcBef>
                        <a:spcAft>
                          <a:spcPts val="15"/>
                        </a:spcAft>
                      </a:pPr>
                      <a:r>
                        <a:rPr lang="en-US" sz="1600" kern="100" dirty="0">
                          <a:effectLst/>
                        </a:rPr>
                        <a:t>BCS</a:t>
                      </a:r>
                    </a:p>
                    <a:p>
                      <a:pPr marL="0" marR="19050" indent="0" algn="ctr">
                        <a:lnSpc>
                          <a:spcPct val="102000"/>
                        </a:lnSpc>
                        <a:spcBef>
                          <a:spcPts val="0"/>
                        </a:spcBef>
                        <a:spcAft>
                          <a:spcPts val="15"/>
                        </a:spcAft>
                      </a:pPr>
                      <a:r>
                        <a:rPr lang="en-US" sz="1600" kern="100" dirty="0">
                          <a:effectLst/>
                        </a:rPr>
                        <a:t>Variables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5">
                  <a:txBody>
                    <a:bodyPr/>
                    <a:lstStyle/>
                    <a:p>
                      <a:pPr marL="0" marR="19050" indent="0" algn="ctr">
                        <a:lnSpc>
                          <a:spcPct val="102000"/>
                        </a:lnSpc>
                        <a:spcBef>
                          <a:spcPts val="0"/>
                        </a:spcBef>
                        <a:spcAft>
                          <a:spcPts val="15"/>
                        </a:spcAft>
                      </a:pPr>
                      <a:r>
                        <a:rPr lang="en-US" sz="1600" kern="100" dirty="0">
                          <a:effectLst/>
                        </a:rPr>
                        <a:t>Treatments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00248329"/>
                  </a:ext>
                </a:extLst>
              </a:tr>
              <a:tr h="565019">
                <a:tc vMerge="1">
                  <a:txBody>
                    <a:bodyPr/>
                    <a:lstStyle/>
                    <a:p>
                      <a:endParaRPr lang="en-US"/>
                    </a:p>
                  </a:txBody>
                  <a:tcPr/>
                </a:tc>
                <a:tc>
                  <a:txBody>
                    <a:bodyPr/>
                    <a:lstStyle/>
                    <a:p>
                      <a:pPr marL="0" marR="19050" indent="0" algn="ctr">
                        <a:lnSpc>
                          <a:spcPct val="102000"/>
                        </a:lnSpc>
                        <a:spcBef>
                          <a:spcPts val="0"/>
                        </a:spcBef>
                        <a:spcAft>
                          <a:spcPts val="15"/>
                        </a:spcAft>
                      </a:pPr>
                      <a:r>
                        <a:rPr lang="en-US" sz="1600" kern="100" dirty="0">
                          <a:effectLst/>
                        </a:rPr>
                        <a:t>NS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T1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T2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MET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HAY</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75975150"/>
                  </a:ext>
                </a:extLst>
              </a:tr>
              <a:tr h="565019">
                <a:tc>
                  <a:txBody>
                    <a:bodyPr/>
                    <a:lstStyle/>
                    <a:p>
                      <a:pPr marL="0" marR="19050" indent="0" algn="ctr">
                        <a:lnSpc>
                          <a:spcPct val="102000"/>
                        </a:lnSpc>
                        <a:spcBef>
                          <a:spcPts val="0"/>
                        </a:spcBef>
                        <a:spcAft>
                          <a:spcPts val="15"/>
                        </a:spcAft>
                      </a:pPr>
                      <a:r>
                        <a:rPr lang="en-US" sz="1600" kern="100" dirty="0" err="1">
                          <a:effectLst/>
                        </a:rPr>
                        <a:t>Precalf</a:t>
                      </a:r>
                      <a:r>
                        <a:rPr lang="en-US" sz="1600" kern="100" dirty="0">
                          <a:effectLst/>
                        </a:rPr>
                        <a:t> -</a:t>
                      </a:r>
                      <a:r>
                        <a:rPr lang="en-US" sz="1600" kern="100" dirty="0" err="1">
                          <a:effectLst/>
                        </a:rPr>
                        <a:t>decBCS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-0.7564</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-0.2002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0.07459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0.03410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0.06379</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84286595"/>
                  </a:ext>
                </a:extLst>
              </a:tr>
              <a:tr h="565019">
                <a:tc>
                  <a:txBody>
                    <a:bodyPr/>
                    <a:lstStyle/>
                    <a:p>
                      <a:pPr marL="0" marR="19050" indent="0" algn="ctr">
                        <a:lnSpc>
                          <a:spcPct val="102000"/>
                        </a:lnSpc>
                        <a:spcBef>
                          <a:spcPts val="0"/>
                        </a:spcBef>
                        <a:spcAft>
                          <a:spcPts val="15"/>
                        </a:spcAft>
                      </a:pPr>
                      <a:r>
                        <a:rPr lang="en-US" sz="1600" kern="100" dirty="0" err="1">
                          <a:effectLst/>
                        </a:rPr>
                        <a:t>Prebreed</a:t>
                      </a:r>
                      <a:r>
                        <a:rPr lang="en-US" sz="1600" kern="100" dirty="0">
                          <a:effectLst/>
                        </a:rPr>
                        <a:t> -</a:t>
                      </a:r>
                      <a:r>
                        <a:rPr lang="en-US" sz="1600" kern="100" dirty="0" err="1">
                          <a:effectLst/>
                        </a:rPr>
                        <a:t>decBCS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-0.6698</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0.4082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0.3005</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-0.2822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-0.05546</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6623975"/>
                  </a:ext>
                </a:extLst>
              </a:tr>
              <a:tr h="840933">
                <a:tc>
                  <a:txBody>
                    <a:bodyPr/>
                    <a:lstStyle/>
                    <a:p>
                      <a:pPr marL="0" marR="19050" indent="0" algn="ctr">
                        <a:lnSpc>
                          <a:spcPct val="102000"/>
                        </a:lnSpc>
                        <a:spcBef>
                          <a:spcPts val="0"/>
                        </a:spcBef>
                        <a:spcAft>
                          <a:spcPts val="15"/>
                        </a:spcAft>
                      </a:pPr>
                      <a:r>
                        <a:rPr lang="en-US" sz="1600" kern="100" dirty="0">
                          <a:effectLst/>
                        </a:rPr>
                        <a:t>BCS - </a:t>
                      </a:r>
                      <a:r>
                        <a:rPr lang="en-US" sz="1600" kern="100" dirty="0" err="1">
                          <a:effectLst/>
                        </a:rPr>
                        <a:t>decbcs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-0.1832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a:effectLst/>
                        </a:rPr>
                        <a:t>-0.3085</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-0.2695</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-0.2089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2000"/>
                        </a:lnSpc>
                        <a:spcBef>
                          <a:spcPts val="0"/>
                        </a:spcBef>
                        <a:spcAft>
                          <a:spcPts val="15"/>
                        </a:spcAft>
                      </a:pPr>
                      <a:r>
                        <a:rPr lang="en-US" sz="1600" kern="100" dirty="0">
                          <a:effectLst/>
                        </a:rPr>
                        <a:t>-0.3111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161060582"/>
                  </a:ext>
                </a:extLst>
              </a:tr>
            </a:tbl>
          </a:graphicData>
        </a:graphic>
      </p:graphicFrame>
      <p:sp>
        <p:nvSpPr>
          <p:cNvPr id="5" name="TextBox 4">
            <a:extLst>
              <a:ext uri="{FF2B5EF4-FFF2-40B4-BE49-F238E27FC236}">
                <a16:creationId xmlns:a16="http://schemas.microsoft.com/office/drawing/2014/main" id="{29CB986A-9A24-CDB7-1839-A3E70ED39EE4}"/>
              </a:ext>
            </a:extLst>
          </p:cNvPr>
          <p:cNvSpPr txBox="1"/>
          <p:nvPr/>
        </p:nvSpPr>
        <p:spPr>
          <a:xfrm>
            <a:off x="673100" y="1690688"/>
            <a:ext cx="11518901" cy="1200329"/>
          </a:xfrm>
          <a:prstGeom prst="rect">
            <a:avLst/>
          </a:prstGeom>
          <a:noFill/>
        </p:spPr>
        <p:txBody>
          <a:bodyPr wrap="square" rtlCol="0">
            <a:spAutoFit/>
          </a:bodyPr>
          <a:lstStyle/>
          <a:p>
            <a:r>
              <a:rPr lang="en-US" sz="2400" kern="100" dirty="0">
                <a:effectLst/>
                <a:ea typeface="Times New Roman" panose="02020603050405020304" pitchFamily="18" charset="0"/>
              </a:rPr>
              <a:t>The treatment differences that were significant are all the treatments in comparison with NS. We see the biggest change in estimate for body conditioning score was for T2 treatment (0.07459) followed by Hay (0.06379)</a:t>
            </a:r>
            <a:endParaRPr lang="en-US" sz="2400" dirty="0"/>
          </a:p>
        </p:txBody>
      </p:sp>
    </p:spTree>
    <p:extLst>
      <p:ext uri="{BB962C8B-B14F-4D97-AF65-F5344CB8AC3E}">
        <p14:creationId xmlns:p14="http://schemas.microsoft.com/office/powerpoint/2010/main" val="898670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DD1A7-0F54-F130-BEB8-187635A1437F}"/>
              </a:ext>
            </a:extLst>
          </p:cNvPr>
          <p:cNvSpPr>
            <a:spLocks noGrp="1"/>
          </p:cNvSpPr>
          <p:nvPr>
            <p:ph type="ctrTitle"/>
          </p:nvPr>
        </p:nvSpPr>
        <p:spPr>
          <a:xfrm>
            <a:off x="333632" y="111211"/>
            <a:ext cx="11442357" cy="3719384"/>
          </a:xfrm>
        </p:spPr>
        <p:txBody>
          <a:bodyPr>
            <a:normAutofit/>
          </a:bodyPr>
          <a:lstStyle/>
          <a:p>
            <a:r>
              <a:rPr lang="en-US" sz="3200" dirty="0"/>
              <a:t>Impact of methionine hydroxy analog supplemented to cows during the last trimester of gestation to evaluate cow reproduction and calf growth</a:t>
            </a:r>
          </a:p>
        </p:txBody>
      </p:sp>
    </p:spTree>
    <p:extLst>
      <p:ext uri="{BB962C8B-B14F-4D97-AF65-F5344CB8AC3E}">
        <p14:creationId xmlns:p14="http://schemas.microsoft.com/office/powerpoint/2010/main" val="38632453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1ACA-1CFE-65A5-7D03-7FB1CDDBD988}"/>
              </a:ext>
            </a:extLst>
          </p:cNvPr>
          <p:cNvSpPr>
            <a:spLocks noGrp="1"/>
          </p:cNvSpPr>
          <p:nvPr>
            <p:ph type="title"/>
          </p:nvPr>
        </p:nvSpPr>
        <p:spPr/>
        <p:txBody>
          <a:bodyPr>
            <a:normAutofit/>
          </a:bodyPr>
          <a:lstStyle/>
          <a:p>
            <a:r>
              <a:rPr lang="en-US" sz="3200" dirty="0"/>
              <a:t>Carcass traits</a:t>
            </a:r>
          </a:p>
        </p:txBody>
      </p:sp>
      <p:sp>
        <p:nvSpPr>
          <p:cNvPr id="3" name="Content Placeholder 2">
            <a:extLst>
              <a:ext uri="{FF2B5EF4-FFF2-40B4-BE49-F238E27FC236}">
                <a16:creationId xmlns:a16="http://schemas.microsoft.com/office/drawing/2014/main" id="{503308A8-DB52-4147-40BE-4EA709C8055E}"/>
              </a:ext>
            </a:extLst>
          </p:cNvPr>
          <p:cNvSpPr>
            <a:spLocks noGrp="1"/>
          </p:cNvSpPr>
          <p:nvPr>
            <p:ph idx="1"/>
          </p:nvPr>
        </p:nvSpPr>
        <p:spPr/>
        <p:txBody>
          <a:bodyPr/>
          <a:lstStyle/>
          <a:p>
            <a:pPr marL="0" indent="0">
              <a:buNone/>
            </a:pPr>
            <a:r>
              <a:rPr lang="en-US" dirty="0"/>
              <a:t> </a:t>
            </a:r>
          </a:p>
        </p:txBody>
      </p:sp>
      <p:graphicFrame>
        <p:nvGraphicFramePr>
          <p:cNvPr id="4" name="Table 3">
            <a:extLst>
              <a:ext uri="{FF2B5EF4-FFF2-40B4-BE49-F238E27FC236}">
                <a16:creationId xmlns:a16="http://schemas.microsoft.com/office/drawing/2014/main" id="{A52FB6E7-AAB7-5FDE-071D-FCE6D6483220}"/>
              </a:ext>
            </a:extLst>
          </p:cNvPr>
          <p:cNvGraphicFramePr>
            <a:graphicFrameLocks noGrp="1"/>
          </p:cNvGraphicFramePr>
          <p:nvPr>
            <p:extLst>
              <p:ext uri="{D42A27DB-BD31-4B8C-83A1-F6EECF244321}">
                <p14:modId xmlns:p14="http://schemas.microsoft.com/office/powerpoint/2010/main" val="2628103327"/>
              </p:ext>
            </p:extLst>
          </p:nvPr>
        </p:nvGraphicFramePr>
        <p:xfrm>
          <a:off x="3200400" y="2840354"/>
          <a:ext cx="6070601" cy="3704872"/>
        </p:xfrm>
        <a:graphic>
          <a:graphicData uri="http://schemas.openxmlformats.org/drawingml/2006/table">
            <a:tbl>
              <a:tblPr>
                <a:tableStyleId>{5C22544A-7EE6-4342-B048-85BDC9FD1C3A}</a:tableStyleId>
              </a:tblPr>
              <a:tblGrid>
                <a:gridCol w="1223486">
                  <a:extLst>
                    <a:ext uri="{9D8B030D-6E8A-4147-A177-3AD203B41FA5}">
                      <a16:colId xmlns:a16="http://schemas.microsoft.com/office/drawing/2014/main" val="3563976596"/>
                    </a:ext>
                  </a:extLst>
                </a:gridCol>
                <a:gridCol w="969423">
                  <a:extLst>
                    <a:ext uri="{9D8B030D-6E8A-4147-A177-3AD203B41FA5}">
                      <a16:colId xmlns:a16="http://schemas.microsoft.com/office/drawing/2014/main" val="487832580"/>
                    </a:ext>
                  </a:extLst>
                </a:gridCol>
                <a:gridCol w="969423">
                  <a:extLst>
                    <a:ext uri="{9D8B030D-6E8A-4147-A177-3AD203B41FA5}">
                      <a16:colId xmlns:a16="http://schemas.microsoft.com/office/drawing/2014/main" val="737398160"/>
                    </a:ext>
                  </a:extLst>
                </a:gridCol>
                <a:gridCol w="969423">
                  <a:extLst>
                    <a:ext uri="{9D8B030D-6E8A-4147-A177-3AD203B41FA5}">
                      <a16:colId xmlns:a16="http://schemas.microsoft.com/office/drawing/2014/main" val="1417429109"/>
                    </a:ext>
                  </a:extLst>
                </a:gridCol>
                <a:gridCol w="969423">
                  <a:extLst>
                    <a:ext uri="{9D8B030D-6E8A-4147-A177-3AD203B41FA5}">
                      <a16:colId xmlns:a16="http://schemas.microsoft.com/office/drawing/2014/main" val="3598438902"/>
                    </a:ext>
                  </a:extLst>
                </a:gridCol>
                <a:gridCol w="969423">
                  <a:extLst>
                    <a:ext uri="{9D8B030D-6E8A-4147-A177-3AD203B41FA5}">
                      <a16:colId xmlns:a16="http://schemas.microsoft.com/office/drawing/2014/main" val="1872953168"/>
                    </a:ext>
                  </a:extLst>
                </a:gridCol>
              </a:tblGrid>
              <a:tr h="372920">
                <a:tc rowSpan="2">
                  <a:txBody>
                    <a:bodyPr/>
                    <a:lstStyle/>
                    <a:p>
                      <a:pPr marL="0" marR="19050" indent="0" algn="just">
                        <a:lnSpc>
                          <a:spcPct val="105000"/>
                        </a:lnSpc>
                        <a:spcBef>
                          <a:spcPts val="0"/>
                        </a:spcBef>
                        <a:spcAft>
                          <a:spcPts val="15"/>
                        </a:spcAft>
                      </a:pPr>
                      <a:r>
                        <a:rPr lang="en-US" sz="1600" kern="100">
                          <a:effectLst/>
                        </a:rPr>
                        <a:t>Weight</a:t>
                      </a:r>
                    </a:p>
                    <a:p>
                      <a:pPr marL="0" marR="19050" indent="0" algn="l">
                        <a:lnSpc>
                          <a:spcPct val="105000"/>
                        </a:lnSpc>
                        <a:spcBef>
                          <a:spcPts val="0"/>
                        </a:spcBef>
                        <a:spcAft>
                          <a:spcPts val="15"/>
                        </a:spcAft>
                      </a:pPr>
                      <a:r>
                        <a:rPr lang="en-US" sz="1600" kern="100">
                          <a:effectLst/>
                        </a:rPr>
                        <a:t>Variables</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5">
                  <a:txBody>
                    <a:bodyPr/>
                    <a:lstStyle/>
                    <a:p>
                      <a:pPr marL="0" marR="19050" indent="0" algn="ctr">
                        <a:lnSpc>
                          <a:spcPct val="105000"/>
                        </a:lnSpc>
                        <a:spcBef>
                          <a:spcPts val="0"/>
                        </a:spcBef>
                        <a:spcAft>
                          <a:spcPts val="15"/>
                        </a:spcAft>
                      </a:pPr>
                      <a:r>
                        <a:rPr lang="en-US" sz="1600" kern="100" dirty="0">
                          <a:effectLst/>
                        </a:rPr>
                        <a:t>Treatments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08525606"/>
                  </a:ext>
                </a:extLst>
              </a:tr>
              <a:tr h="372920">
                <a:tc vMerge="1">
                  <a:txBody>
                    <a:bodyPr/>
                    <a:lstStyle/>
                    <a:p>
                      <a:endParaRPr lang="en-US"/>
                    </a:p>
                  </a:txBody>
                  <a:tcPr/>
                </a:tc>
                <a:tc>
                  <a:txBody>
                    <a:bodyPr/>
                    <a:lstStyle/>
                    <a:p>
                      <a:pPr marL="0" marR="19050" indent="0" algn="l">
                        <a:lnSpc>
                          <a:spcPct val="105000"/>
                        </a:lnSpc>
                        <a:spcBef>
                          <a:spcPts val="0"/>
                        </a:spcBef>
                        <a:spcAft>
                          <a:spcPts val="15"/>
                        </a:spcAft>
                      </a:pPr>
                      <a:r>
                        <a:rPr lang="en-US" sz="1600" kern="100">
                          <a:effectLst/>
                        </a:rPr>
                        <a:t>NS</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T1</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T2</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MET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HAY</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63299382"/>
                  </a:ext>
                </a:extLst>
              </a:tr>
              <a:tr h="372920">
                <a:tc>
                  <a:txBody>
                    <a:bodyPr/>
                    <a:lstStyle/>
                    <a:p>
                      <a:pPr marL="0" marR="19050" indent="0" algn="l">
                        <a:lnSpc>
                          <a:spcPct val="105000"/>
                        </a:lnSpc>
                        <a:spcBef>
                          <a:spcPts val="0"/>
                        </a:spcBef>
                        <a:spcAft>
                          <a:spcPts val="15"/>
                        </a:spcAft>
                      </a:pPr>
                      <a:r>
                        <a:rPr lang="en-US" sz="1600" kern="100">
                          <a:effectLst/>
                        </a:rPr>
                        <a:t>HCWT</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782.07</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802.60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820.56</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804.36</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820.99</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78323425"/>
                  </a:ext>
                </a:extLst>
              </a:tr>
              <a:tr h="793788">
                <a:tc>
                  <a:txBody>
                    <a:bodyPr/>
                    <a:lstStyle/>
                    <a:p>
                      <a:pPr marL="0" marR="19050" indent="0" algn="l">
                        <a:lnSpc>
                          <a:spcPct val="105000"/>
                        </a:lnSpc>
                        <a:spcBef>
                          <a:spcPts val="0"/>
                        </a:spcBef>
                        <a:spcAft>
                          <a:spcPts val="15"/>
                        </a:spcAft>
                      </a:pPr>
                      <a:r>
                        <a:rPr lang="en-US" sz="1600" kern="100" dirty="0">
                          <a:effectLst/>
                        </a:rPr>
                        <a:t>Probability Q grade</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0.9687</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0.9459</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0.9421</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0.9444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0.8154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39058052"/>
                  </a:ext>
                </a:extLst>
              </a:tr>
              <a:tr h="523242">
                <a:tc>
                  <a:txBody>
                    <a:bodyPr/>
                    <a:lstStyle/>
                    <a:p>
                      <a:pPr marL="0" marR="19050" indent="0" algn="l">
                        <a:lnSpc>
                          <a:spcPct val="105000"/>
                        </a:lnSpc>
                        <a:spcBef>
                          <a:spcPts val="0"/>
                        </a:spcBef>
                        <a:spcAft>
                          <a:spcPts val="15"/>
                        </a:spcAft>
                      </a:pPr>
                      <a:r>
                        <a:rPr lang="en-US" sz="1600" kern="100">
                          <a:effectLst/>
                        </a:rPr>
                        <a:t>Yield grade</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2.4709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2.7461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2.7208</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2.5614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2.6910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9734144"/>
                  </a:ext>
                </a:extLst>
              </a:tr>
              <a:tr h="523242">
                <a:tc>
                  <a:txBody>
                    <a:bodyPr/>
                    <a:lstStyle/>
                    <a:p>
                      <a:pPr marL="0" marR="19050" indent="0" algn="l">
                        <a:lnSpc>
                          <a:spcPct val="105000"/>
                        </a:lnSpc>
                        <a:spcBef>
                          <a:spcPts val="0"/>
                        </a:spcBef>
                        <a:spcAft>
                          <a:spcPts val="15"/>
                        </a:spcAft>
                      </a:pPr>
                      <a:r>
                        <a:rPr lang="en-US" sz="1600" kern="100">
                          <a:effectLst/>
                        </a:rPr>
                        <a:t>Rea</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14.0378</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13.9569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14.5065</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14.3341</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14.3267</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41791468"/>
                  </a:ext>
                </a:extLst>
              </a:tr>
              <a:tr h="372920">
                <a:tc>
                  <a:txBody>
                    <a:bodyPr/>
                    <a:lstStyle/>
                    <a:p>
                      <a:pPr marL="0" marR="19050" indent="0" algn="l">
                        <a:lnSpc>
                          <a:spcPct val="105000"/>
                        </a:lnSpc>
                        <a:spcBef>
                          <a:spcPts val="0"/>
                        </a:spcBef>
                        <a:spcAft>
                          <a:spcPts val="15"/>
                        </a:spcAft>
                      </a:pPr>
                      <a:r>
                        <a:rPr lang="en-US" sz="1600" kern="100">
                          <a:effectLst/>
                        </a:rPr>
                        <a:t>Marb</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509.27</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536.81</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539.50</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522.14</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585.52</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71101053"/>
                  </a:ext>
                </a:extLst>
              </a:tr>
              <a:tr h="372920">
                <a:tc>
                  <a:txBody>
                    <a:bodyPr/>
                    <a:lstStyle/>
                    <a:p>
                      <a:pPr marL="0" marR="19050" indent="0" algn="l">
                        <a:lnSpc>
                          <a:spcPct val="105000"/>
                        </a:lnSpc>
                        <a:spcBef>
                          <a:spcPts val="0"/>
                        </a:spcBef>
                        <a:spcAft>
                          <a:spcPts val="15"/>
                        </a:spcAft>
                      </a:pPr>
                      <a:r>
                        <a:rPr lang="en-US" sz="1600" kern="100">
                          <a:effectLst/>
                        </a:rPr>
                        <a:t>Bkf</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0.4519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0.5175</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0.5526</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a:effectLst/>
                        </a:rPr>
                        <a:t>0.4903</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l">
                        <a:lnSpc>
                          <a:spcPct val="105000"/>
                        </a:lnSpc>
                        <a:spcBef>
                          <a:spcPts val="0"/>
                        </a:spcBef>
                        <a:spcAft>
                          <a:spcPts val="15"/>
                        </a:spcAft>
                      </a:pPr>
                      <a:r>
                        <a:rPr lang="en-US" sz="1600" kern="100" dirty="0">
                          <a:effectLst/>
                        </a:rPr>
                        <a:t>0.5131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31027223"/>
                  </a:ext>
                </a:extLst>
              </a:tr>
            </a:tbl>
          </a:graphicData>
        </a:graphic>
      </p:graphicFrame>
      <p:sp>
        <p:nvSpPr>
          <p:cNvPr id="6" name="TextBox 5">
            <a:extLst>
              <a:ext uri="{FF2B5EF4-FFF2-40B4-BE49-F238E27FC236}">
                <a16:creationId xmlns:a16="http://schemas.microsoft.com/office/drawing/2014/main" id="{D4F37AC8-5293-05B5-CB5F-ADDB0D58A9E6}"/>
              </a:ext>
            </a:extLst>
          </p:cNvPr>
          <p:cNvSpPr txBox="1"/>
          <p:nvPr/>
        </p:nvSpPr>
        <p:spPr>
          <a:xfrm>
            <a:off x="838201" y="1537298"/>
            <a:ext cx="11035748" cy="1477328"/>
          </a:xfrm>
          <a:prstGeom prst="rect">
            <a:avLst/>
          </a:prstGeom>
          <a:noFill/>
        </p:spPr>
        <p:txBody>
          <a:bodyPr wrap="square" rtlCol="0">
            <a:spAutoFit/>
          </a:bodyPr>
          <a:lstStyle/>
          <a:p>
            <a:r>
              <a:rPr lang="en-US" sz="2400" kern="100" dirty="0">
                <a:effectLst/>
                <a:ea typeface="Times New Roman" panose="02020603050405020304" pitchFamily="18" charset="0"/>
              </a:rPr>
              <a:t>The findings for the carcass traits showed that there were not any significant treatment effects. The table below indicates point estimates across different treatments for carcass traits. </a:t>
            </a:r>
            <a:endParaRPr lang="en-US" sz="2400" kern="1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6934905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E35A0-5B24-50C1-0261-8244BD4F4ABD}"/>
              </a:ext>
            </a:extLst>
          </p:cNvPr>
          <p:cNvSpPr>
            <a:spLocks noGrp="1"/>
          </p:cNvSpPr>
          <p:nvPr>
            <p:ph type="title"/>
          </p:nvPr>
        </p:nvSpPr>
        <p:spPr/>
        <p:txBody>
          <a:bodyPr>
            <a:normAutofit/>
          </a:bodyPr>
          <a:lstStyle/>
          <a:p>
            <a:r>
              <a:rPr lang="en-US" sz="3200" dirty="0"/>
              <a:t>Pregnancy </a:t>
            </a:r>
          </a:p>
        </p:txBody>
      </p:sp>
      <p:graphicFrame>
        <p:nvGraphicFramePr>
          <p:cNvPr id="5" name="Content Placeholder 4">
            <a:extLst>
              <a:ext uri="{FF2B5EF4-FFF2-40B4-BE49-F238E27FC236}">
                <a16:creationId xmlns:a16="http://schemas.microsoft.com/office/drawing/2014/main" id="{6E19BDDA-5B20-35C2-A0EF-D8029657197D}"/>
              </a:ext>
            </a:extLst>
          </p:cNvPr>
          <p:cNvGraphicFramePr>
            <a:graphicFrameLocks noGrp="1"/>
          </p:cNvGraphicFramePr>
          <p:nvPr>
            <p:ph idx="1"/>
            <p:extLst>
              <p:ext uri="{D42A27DB-BD31-4B8C-83A1-F6EECF244321}">
                <p14:modId xmlns:p14="http://schemas.microsoft.com/office/powerpoint/2010/main" val="1306463277"/>
              </p:ext>
            </p:extLst>
          </p:nvPr>
        </p:nvGraphicFramePr>
        <p:xfrm>
          <a:off x="3263901" y="2948702"/>
          <a:ext cx="6197599" cy="3020298"/>
        </p:xfrm>
        <a:graphic>
          <a:graphicData uri="http://schemas.openxmlformats.org/drawingml/2006/table">
            <a:tbl>
              <a:tblPr>
                <a:tableStyleId>{5C22544A-7EE6-4342-B048-85BDC9FD1C3A}</a:tableStyleId>
              </a:tblPr>
              <a:tblGrid>
                <a:gridCol w="1384299">
                  <a:extLst>
                    <a:ext uri="{9D8B030D-6E8A-4147-A177-3AD203B41FA5}">
                      <a16:colId xmlns:a16="http://schemas.microsoft.com/office/drawing/2014/main" val="263685892"/>
                    </a:ext>
                  </a:extLst>
                </a:gridCol>
                <a:gridCol w="914400">
                  <a:extLst>
                    <a:ext uri="{9D8B030D-6E8A-4147-A177-3AD203B41FA5}">
                      <a16:colId xmlns:a16="http://schemas.microsoft.com/office/drawing/2014/main" val="406348180"/>
                    </a:ext>
                  </a:extLst>
                </a:gridCol>
                <a:gridCol w="952500">
                  <a:extLst>
                    <a:ext uri="{9D8B030D-6E8A-4147-A177-3AD203B41FA5}">
                      <a16:colId xmlns:a16="http://schemas.microsoft.com/office/drawing/2014/main" val="2994234864"/>
                    </a:ext>
                  </a:extLst>
                </a:gridCol>
                <a:gridCol w="952500">
                  <a:extLst>
                    <a:ext uri="{9D8B030D-6E8A-4147-A177-3AD203B41FA5}">
                      <a16:colId xmlns:a16="http://schemas.microsoft.com/office/drawing/2014/main" val="4239619440"/>
                    </a:ext>
                  </a:extLst>
                </a:gridCol>
                <a:gridCol w="1003300">
                  <a:extLst>
                    <a:ext uri="{9D8B030D-6E8A-4147-A177-3AD203B41FA5}">
                      <a16:colId xmlns:a16="http://schemas.microsoft.com/office/drawing/2014/main" val="2148654966"/>
                    </a:ext>
                  </a:extLst>
                </a:gridCol>
                <a:gridCol w="990600">
                  <a:extLst>
                    <a:ext uri="{9D8B030D-6E8A-4147-A177-3AD203B41FA5}">
                      <a16:colId xmlns:a16="http://schemas.microsoft.com/office/drawing/2014/main" val="1151648508"/>
                    </a:ext>
                  </a:extLst>
                </a:gridCol>
              </a:tblGrid>
              <a:tr h="663637">
                <a:tc rowSpan="2">
                  <a:txBody>
                    <a:bodyPr/>
                    <a:lstStyle/>
                    <a:p>
                      <a:pPr marL="0" marR="19050" indent="0" algn="ctr">
                        <a:lnSpc>
                          <a:spcPct val="105000"/>
                        </a:lnSpc>
                        <a:spcBef>
                          <a:spcPts val="0"/>
                        </a:spcBef>
                        <a:spcAft>
                          <a:spcPts val="15"/>
                        </a:spcAft>
                      </a:pPr>
                      <a:r>
                        <a:rPr lang="en-US" sz="1600" kern="100" dirty="0">
                          <a:effectLst/>
                        </a:rPr>
                        <a:t> </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gridSpan="5">
                  <a:txBody>
                    <a:bodyPr/>
                    <a:lstStyle/>
                    <a:p>
                      <a:pPr marL="0" marR="19050" indent="0" algn="ctr">
                        <a:lnSpc>
                          <a:spcPct val="105000"/>
                        </a:lnSpc>
                        <a:spcBef>
                          <a:spcPts val="0"/>
                        </a:spcBef>
                        <a:spcAft>
                          <a:spcPts val="15"/>
                        </a:spcAft>
                      </a:pPr>
                      <a:r>
                        <a:rPr lang="en-US" sz="1600" kern="100" dirty="0">
                          <a:effectLst/>
                        </a:rPr>
                        <a:t>Treatments</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688997998"/>
                  </a:ext>
                </a:extLst>
              </a:tr>
              <a:tr h="663637">
                <a:tc vMerge="1">
                  <a:txBody>
                    <a:bodyPr/>
                    <a:lstStyle/>
                    <a:p>
                      <a:endParaRPr lang="en-US"/>
                    </a:p>
                  </a:txBody>
                  <a:tcPr/>
                </a:tc>
                <a:tc>
                  <a:txBody>
                    <a:bodyPr/>
                    <a:lstStyle/>
                    <a:p>
                      <a:pPr marL="0" marR="19050" indent="0" algn="ctr">
                        <a:lnSpc>
                          <a:spcPct val="105000"/>
                        </a:lnSpc>
                        <a:spcBef>
                          <a:spcPts val="0"/>
                        </a:spcBef>
                        <a:spcAft>
                          <a:spcPts val="15"/>
                        </a:spcAft>
                      </a:pPr>
                      <a:r>
                        <a:rPr lang="en-US" sz="1600" kern="100">
                          <a:effectLst/>
                        </a:rPr>
                        <a:t>NS</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T1</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T2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MET</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HAY</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45502551"/>
                  </a:ext>
                </a:extLst>
              </a:tr>
              <a:tr h="1029387">
                <a:tc>
                  <a:txBody>
                    <a:bodyPr/>
                    <a:lstStyle/>
                    <a:p>
                      <a:pPr marL="0" marR="19050" indent="0" algn="ctr">
                        <a:lnSpc>
                          <a:spcPct val="105000"/>
                        </a:lnSpc>
                        <a:spcBef>
                          <a:spcPts val="0"/>
                        </a:spcBef>
                        <a:spcAft>
                          <a:spcPts val="15"/>
                        </a:spcAft>
                      </a:pPr>
                      <a:r>
                        <a:rPr lang="en-US" sz="1600" kern="100" dirty="0">
                          <a:effectLst/>
                        </a:rPr>
                        <a:t>Pregnancy probability</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0.8048</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0.9449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0.9392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0.9440</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0.9415</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13846119"/>
                  </a:ext>
                </a:extLst>
              </a:tr>
              <a:tr h="663637">
                <a:tc>
                  <a:txBody>
                    <a:bodyPr/>
                    <a:lstStyle/>
                    <a:p>
                      <a:pPr marL="0" marR="19050" indent="0" algn="ctr">
                        <a:lnSpc>
                          <a:spcPct val="105000"/>
                        </a:lnSpc>
                        <a:spcBef>
                          <a:spcPts val="0"/>
                        </a:spcBef>
                        <a:spcAft>
                          <a:spcPts val="15"/>
                        </a:spcAft>
                      </a:pPr>
                      <a:r>
                        <a:rPr lang="en-US" sz="1600" kern="100">
                          <a:effectLst/>
                        </a:rPr>
                        <a:t>Pregnancy odds</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a:effectLst/>
                        </a:rPr>
                        <a:t>4.1216</a:t>
                      </a:r>
                      <a:endParaRPr lang="en-US" sz="1600" kern="10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17.1572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15.4582</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16.8699</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0" marR="19050" indent="0" algn="ctr">
                        <a:lnSpc>
                          <a:spcPct val="105000"/>
                        </a:lnSpc>
                        <a:spcBef>
                          <a:spcPts val="0"/>
                        </a:spcBef>
                        <a:spcAft>
                          <a:spcPts val="15"/>
                        </a:spcAft>
                      </a:pPr>
                      <a:r>
                        <a:rPr lang="en-US" sz="1600" kern="100" dirty="0">
                          <a:effectLst/>
                        </a:rPr>
                        <a:t>16.0818</a:t>
                      </a:r>
                      <a:endParaRPr lang="en-US" sz="1600" kern="100" dirty="0">
                        <a:solidFill>
                          <a:srgbClr val="181717"/>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94392120"/>
                  </a:ext>
                </a:extLst>
              </a:tr>
            </a:tbl>
          </a:graphicData>
        </a:graphic>
      </p:graphicFrame>
      <p:sp>
        <p:nvSpPr>
          <p:cNvPr id="6" name="TextBox 5">
            <a:extLst>
              <a:ext uri="{FF2B5EF4-FFF2-40B4-BE49-F238E27FC236}">
                <a16:creationId xmlns:a16="http://schemas.microsoft.com/office/drawing/2014/main" id="{373883BC-47E2-6150-4F08-9DB9497F3FCA}"/>
              </a:ext>
            </a:extLst>
          </p:cNvPr>
          <p:cNvSpPr txBox="1"/>
          <p:nvPr/>
        </p:nvSpPr>
        <p:spPr>
          <a:xfrm>
            <a:off x="940904" y="1690688"/>
            <a:ext cx="10787270" cy="830997"/>
          </a:xfrm>
          <a:prstGeom prst="rect">
            <a:avLst/>
          </a:prstGeom>
          <a:noFill/>
        </p:spPr>
        <p:txBody>
          <a:bodyPr wrap="square" rtlCol="0">
            <a:spAutoFit/>
          </a:bodyPr>
          <a:lstStyle/>
          <a:p>
            <a:r>
              <a:rPr lang="en-US" sz="2400" kern="100" dirty="0">
                <a:effectLst/>
                <a:ea typeface="Times New Roman" panose="02020603050405020304" pitchFamily="18" charset="0"/>
              </a:rPr>
              <a:t>The pregnancy variable was recorded as binary where 1 means cow is pregnant, and 0 means cow is open or not pregnant. </a:t>
            </a:r>
            <a:endParaRPr lang="en-US" sz="2400" dirty="0"/>
          </a:p>
        </p:txBody>
      </p:sp>
    </p:spTree>
    <p:extLst>
      <p:ext uri="{BB962C8B-B14F-4D97-AF65-F5344CB8AC3E}">
        <p14:creationId xmlns:p14="http://schemas.microsoft.com/office/powerpoint/2010/main" val="3610926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417E8-4628-571B-8D22-905DAA65FCCC}"/>
              </a:ext>
            </a:extLst>
          </p:cNvPr>
          <p:cNvSpPr>
            <a:spLocks noGrp="1"/>
          </p:cNvSpPr>
          <p:nvPr>
            <p:ph type="title"/>
          </p:nvPr>
        </p:nvSpPr>
        <p:spPr>
          <a:xfrm>
            <a:off x="838200" y="257436"/>
            <a:ext cx="10515600" cy="1325563"/>
          </a:xfrm>
        </p:spPr>
        <p:txBody>
          <a:bodyPr>
            <a:normAutofit/>
          </a:bodyPr>
          <a:lstStyle/>
          <a:p>
            <a:r>
              <a:rPr lang="en-US" sz="3200" dirty="0"/>
              <a:t>Plot</a:t>
            </a:r>
          </a:p>
        </p:txBody>
      </p:sp>
      <p:pic>
        <p:nvPicPr>
          <p:cNvPr id="4" name="Content Placeholder 3">
            <a:extLst>
              <a:ext uri="{FF2B5EF4-FFF2-40B4-BE49-F238E27FC236}">
                <a16:creationId xmlns:a16="http://schemas.microsoft.com/office/drawing/2014/main" id="{A220AB65-CEA7-0E44-0B8A-55C9774786E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2799819" y="2163849"/>
            <a:ext cx="5578852" cy="4195762"/>
          </a:xfrm>
          <a:prstGeom prst="rect">
            <a:avLst/>
          </a:prstGeom>
          <a:noFill/>
          <a:ln>
            <a:noFill/>
          </a:ln>
        </p:spPr>
      </p:pic>
      <p:sp>
        <p:nvSpPr>
          <p:cNvPr id="5" name="TextBox 4">
            <a:extLst>
              <a:ext uri="{FF2B5EF4-FFF2-40B4-BE49-F238E27FC236}">
                <a16:creationId xmlns:a16="http://schemas.microsoft.com/office/drawing/2014/main" id="{4903CB11-D1F7-AE17-9193-909258E30399}"/>
              </a:ext>
            </a:extLst>
          </p:cNvPr>
          <p:cNvSpPr txBox="1"/>
          <p:nvPr/>
        </p:nvSpPr>
        <p:spPr>
          <a:xfrm>
            <a:off x="1006344" y="1221641"/>
            <a:ext cx="9833113" cy="830997"/>
          </a:xfrm>
          <a:prstGeom prst="rect">
            <a:avLst/>
          </a:prstGeom>
          <a:noFill/>
        </p:spPr>
        <p:txBody>
          <a:bodyPr wrap="square" rtlCol="0">
            <a:spAutoFit/>
          </a:bodyPr>
          <a:lstStyle/>
          <a:p>
            <a:r>
              <a:rPr lang="en-US" sz="2400" kern="100" dirty="0">
                <a:effectLst/>
                <a:latin typeface="Times New Roman" panose="02020603050405020304" pitchFamily="18" charset="0"/>
                <a:ea typeface="Times New Roman" panose="02020603050405020304" pitchFamily="18" charset="0"/>
              </a:rPr>
              <a:t>There was significant effect of treatment on pregnancy (p-value = 0.0424) and day-season was marginally significant (p-value = 0.0695)</a:t>
            </a:r>
            <a:endParaRPr lang="en-US" sz="2400" dirty="0"/>
          </a:p>
        </p:txBody>
      </p:sp>
    </p:spTree>
    <p:extLst>
      <p:ext uri="{BB962C8B-B14F-4D97-AF65-F5344CB8AC3E}">
        <p14:creationId xmlns:p14="http://schemas.microsoft.com/office/powerpoint/2010/main" val="28513906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9855F-55FA-F097-311A-9F9CF8882ADE}"/>
              </a:ext>
            </a:extLst>
          </p:cNvPr>
          <p:cNvSpPr>
            <a:spLocks noGrp="1"/>
          </p:cNvSpPr>
          <p:nvPr>
            <p:ph type="title"/>
          </p:nvPr>
        </p:nvSpPr>
        <p:spPr/>
        <p:txBody>
          <a:bodyPr>
            <a:normAutofit/>
          </a:bodyPr>
          <a:lstStyle/>
          <a:p>
            <a:r>
              <a:rPr lang="en-US" sz="3200" dirty="0"/>
              <a:t>Conclusion </a:t>
            </a:r>
          </a:p>
        </p:txBody>
      </p:sp>
      <p:sp>
        <p:nvSpPr>
          <p:cNvPr id="3" name="Content Placeholder 2">
            <a:extLst>
              <a:ext uri="{FF2B5EF4-FFF2-40B4-BE49-F238E27FC236}">
                <a16:creationId xmlns:a16="http://schemas.microsoft.com/office/drawing/2014/main" id="{E126C2C8-51E3-0B20-3348-5185DA36CE42}"/>
              </a:ext>
            </a:extLst>
          </p:cNvPr>
          <p:cNvSpPr>
            <a:spLocks noGrp="1"/>
          </p:cNvSpPr>
          <p:nvPr>
            <p:ph idx="1"/>
          </p:nvPr>
        </p:nvSpPr>
        <p:spPr/>
        <p:txBody>
          <a:bodyPr/>
          <a:lstStyle/>
          <a:p>
            <a:r>
              <a:rPr lang="en-US" sz="2400" kern="100" dirty="0">
                <a:effectLst/>
                <a:ea typeface="Times New Roman" panose="02020603050405020304" pitchFamily="18" charset="0"/>
              </a:rPr>
              <a:t>Overall, it turns out that MET treatment does not have any significant impact on our variables of interest.</a:t>
            </a:r>
            <a:endParaRPr lang="en-US" sz="2400" kern="100" dirty="0">
              <a:ea typeface="Times New Roman" panose="02020603050405020304" pitchFamily="18" charset="0"/>
            </a:endParaRPr>
          </a:p>
          <a:p>
            <a:r>
              <a:rPr lang="en-US" sz="2400" kern="100" dirty="0">
                <a:ea typeface="Times New Roman" panose="02020603050405020304" pitchFamily="18" charset="0"/>
              </a:rPr>
              <a:t> The t</a:t>
            </a:r>
            <a:r>
              <a:rPr lang="en-US" sz="2400" kern="100" dirty="0">
                <a:effectLst/>
                <a:ea typeface="Times New Roman" panose="02020603050405020304" pitchFamily="18" charset="0"/>
              </a:rPr>
              <a:t>reatment was significant for pre calf breed and calf wean weight, but MET was not significantly different in comparison to other treatment.</a:t>
            </a:r>
          </a:p>
          <a:p>
            <a:r>
              <a:rPr lang="en-US" sz="2400" kern="100" dirty="0">
                <a:effectLst/>
                <a:ea typeface="Times New Roman" panose="02020603050405020304" pitchFamily="18" charset="0"/>
              </a:rPr>
              <a:t>  Hay and T2 treatments seems to have higher estimates in general than MET for the weight.</a:t>
            </a:r>
          </a:p>
          <a:p>
            <a:r>
              <a:rPr lang="en-US" sz="2400" kern="100" dirty="0">
                <a:latin typeface="+mn-lt"/>
                <a:ea typeface="Times New Roman" panose="02020603050405020304" pitchFamily="18" charset="0"/>
              </a:rPr>
              <a:t>Year was significant in all carcass traits but the treatments were not significant.</a:t>
            </a:r>
          </a:p>
        </p:txBody>
      </p:sp>
    </p:spTree>
    <p:extLst>
      <p:ext uri="{BB962C8B-B14F-4D97-AF65-F5344CB8AC3E}">
        <p14:creationId xmlns:p14="http://schemas.microsoft.com/office/powerpoint/2010/main" val="42154330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1953B-7A01-4F92-AB78-968909B22217}"/>
              </a:ext>
            </a:extLst>
          </p:cNvPr>
          <p:cNvSpPr>
            <a:spLocks noGrp="1"/>
          </p:cNvSpPr>
          <p:nvPr>
            <p:ph type="title"/>
          </p:nvPr>
        </p:nvSpPr>
        <p:spPr/>
        <p:txBody>
          <a:bodyPr>
            <a:normAutofit/>
          </a:bodyPr>
          <a:lstStyle/>
          <a:p>
            <a:r>
              <a:rPr lang="en-US" sz="3200"/>
              <a:t> </a:t>
            </a:r>
            <a:r>
              <a:rPr lang="en-US" sz="3200" dirty="0"/>
              <a:t>Future work</a:t>
            </a:r>
          </a:p>
        </p:txBody>
      </p:sp>
      <p:sp>
        <p:nvSpPr>
          <p:cNvPr id="3" name="Content Placeholder 2">
            <a:extLst>
              <a:ext uri="{FF2B5EF4-FFF2-40B4-BE49-F238E27FC236}">
                <a16:creationId xmlns:a16="http://schemas.microsoft.com/office/drawing/2014/main" id="{4A37E4D7-07B0-A5D6-9C75-72AA7C8942FE}"/>
              </a:ext>
            </a:extLst>
          </p:cNvPr>
          <p:cNvSpPr>
            <a:spLocks noGrp="1"/>
          </p:cNvSpPr>
          <p:nvPr>
            <p:ph idx="1"/>
          </p:nvPr>
        </p:nvSpPr>
        <p:spPr>
          <a:xfrm>
            <a:off x="978881" y="1760818"/>
            <a:ext cx="9071953" cy="4805082"/>
          </a:xfrm>
        </p:spPr>
        <p:txBody>
          <a:bodyPr>
            <a:noAutofit/>
          </a:bodyPr>
          <a:lstStyle/>
          <a:p>
            <a:r>
              <a:rPr lang="en-US" sz="2400" kern="100" dirty="0">
                <a:effectLst/>
                <a:ea typeface="Times New Roman" panose="02020603050405020304" pitchFamily="18" charset="0"/>
              </a:rPr>
              <a:t>Future studies could look at treatments with different amount of protein supplementation and methionine hydroxy analog (MFP).</a:t>
            </a:r>
          </a:p>
          <a:p>
            <a:r>
              <a:rPr lang="en-US" sz="2400" kern="100" dirty="0">
                <a:effectLst/>
                <a:ea typeface="Times New Roman" panose="02020603050405020304" pitchFamily="18" charset="0"/>
              </a:rPr>
              <a:t>Instead of assigning treatment to the pasture, the treatments could be fed to cows individually.</a:t>
            </a:r>
            <a:endParaRPr lang="en-US" sz="2400" kern="100" dirty="0">
              <a:ea typeface="Times New Roman" panose="02020603050405020304" pitchFamily="18" charset="0"/>
            </a:endParaRPr>
          </a:p>
          <a:p>
            <a:r>
              <a:rPr lang="en-US" sz="2400" kern="100" dirty="0">
                <a:ea typeface="Times New Roman" panose="02020603050405020304" pitchFamily="18" charset="0"/>
              </a:rPr>
              <a:t>Increase the number of experimental unit i.e. </a:t>
            </a:r>
            <a:r>
              <a:rPr lang="en-US" sz="2400" kern="100">
                <a:ea typeface="Times New Roman" panose="02020603050405020304" pitchFamily="18" charset="0"/>
              </a:rPr>
              <a:t>pastures.</a:t>
            </a:r>
            <a:endParaRPr lang="en-US" sz="2400" kern="100" dirty="0">
              <a:effectLst/>
              <a:ea typeface="Times New Roman" panose="02020603050405020304" pitchFamily="18" charset="0"/>
            </a:endParaRPr>
          </a:p>
          <a:p>
            <a:r>
              <a:rPr lang="en-US" sz="2400" kern="100" dirty="0">
                <a:effectLst/>
                <a:ea typeface="Times New Roman" panose="02020603050405020304" pitchFamily="18" charset="0"/>
              </a:rPr>
              <a:t>Blocking by weight </a:t>
            </a:r>
            <a:r>
              <a:rPr lang="en-US" sz="2400" kern="100" dirty="0">
                <a:ea typeface="Times New Roman" panose="02020603050405020304" pitchFamily="18" charset="0"/>
              </a:rPr>
              <a:t>before the pregnancy of the</a:t>
            </a:r>
            <a:r>
              <a:rPr lang="en-US" sz="2400" kern="100" dirty="0">
                <a:effectLst/>
                <a:ea typeface="Times New Roman" panose="02020603050405020304" pitchFamily="18" charset="0"/>
              </a:rPr>
              <a:t> cow could be done to account fo</a:t>
            </a:r>
            <a:r>
              <a:rPr lang="en-US" sz="2400" kern="100" dirty="0">
                <a:ea typeface="Times New Roman" panose="02020603050405020304" pitchFamily="18" charset="0"/>
              </a:rPr>
              <a:t>r extra variability.</a:t>
            </a:r>
            <a:endParaRPr lang="en-US" sz="2400" kern="100" dirty="0">
              <a:effectLst/>
              <a:ea typeface="Times New Roman" panose="02020603050405020304" pitchFamily="18" charset="0"/>
            </a:endParaRPr>
          </a:p>
        </p:txBody>
      </p:sp>
    </p:spTree>
    <p:extLst>
      <p:ext uri="{BB962C8B-B14F-4D97-AF65-F5344CB8AC3E}">
        <p14:creationId xmlns:p14="http://schemas.microsoft.com/office/powerpoint/2010/main" val="1170722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F474B-81A0-8F17-96EF-1A10D673F5AC}"/>
              </a:ext>
            </a:extLst>
          </p:cNvPr>
          <p:cNvSpPr>
            <a:spLocks noGrp="1"/>
          </p:cNvSpPr>
          <p:nvPr>
            <p:ph type="title"/>
          </p:nvPr>
        </p:nvSpPr>
        <p:spPr/>
        <p:txBody>
          <a:bodyPr>
            <a:normAutofit/>
          </a:bodyPr>
          <a:lstStyle/>
          <a:p>
            <a:r>
              <a:rPr lang="en-US" sz="3200" dirty="0"/>
              <a:t>Reflection on STAT 930</a:t>
            </a:r>
          </a:p>
        </p:txBody>
      </p:sp>
      <p:sp>
        <p:nvSpPr>
          <p:cNvPr id="3" name="Content Placeholder 2">
            <a:extLst>
              <a:ext uri="{FF2B5EF4-FFF2-40B4-BE49-F238E27FC236}">
                <a16:creationId xmlns:a16="http://schemas.microsoft.com/office/drawing/2014/main" id="{A9C1522C-7997-BB0D-68E7-CE33AF82D200}"/>
              </a:ext>
            </a:extLst>
          </p:cNvPr>
          <p:cNvSpPr>
            <a:spLocks noGrp="1"/>
          </p:cNvSpPr>
          <p:nvPr>
            <p:ph idx="1"/>
          </p:nvPr>
        </p:nvSpPr>
        <p:spPr>
          <a:xfrm>
            <a:off x="793750" y="1853754"/>
            <a:ext cx="10604500" cy="4667250"/>
          </a:xfrm>
        </p:spPr>
        <p:txBody>
          <a:bodyPr>
            <a:normAutofit/>
          </a:bodyPr>
          <a:lstStyle/>
          <a:p>
            <a:r>
              <a:rPr lang="en-US" sz="2400" dirty="0"/>
              <a:t>Overall, the STAT 930 was a very good learning experience.</a:t>
            </a:r>
          </a:p>
          <a:p>
            <a:pPr lvl="1"/>
            <a:r>
              <a:rPr lang="en-US" dirty="0"/>
              <a:t>Applied aspect that was learned in STAT 821 and STAT 822 (Experimental Design, Linear Mixed Model and Generalized linear Mixed Model)</a:t>
            </a:r>
          </a:p>
          <a:p>
            <a:r>
              <a:rPr lang="en-US" sz="2400" dirty="0"/>
              <a:t>Develop skillset necessary for consulting and collaboration project as a statistician</a:t>
            </a:r>
          </a:p>
          <a:p>
            <a:pPr lvl="1"/>
            <a:r>
              <a:rPr lang="en-US" dirty="0"/>
              <a:t>Understanding client design of the experiment, dataset and their overarching research questions. </a:t>
            </a:r>
          </a:p>
          <a:p>
            <a:pPr lvl="1"/>
            <a:r>
              <a:rPr lang="en-US" dirty="0"/>
              <a:t>Building communication skills and ability to handle difficult clients (Sometimes having the conversation with client and their advisor and specifying things clearly)</a:t>
            </a:r>
          </a:p>
          <a:p>
            <a:pPr lvl="1"/>
            <a:r>
              <a:rPr lang="en-US" dirty="0"/>
              <a:t>Ability to be open to figure out complicated design and analysis (sometimes it may take longer time than expected) and continue to work and persevere. </a:t>
            </a:r>
          </a:p>
          <a:p>
            <a:pPr lvl="1"/>
            <a:endParaRPr lang="en-US" dirty="0"/>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19430090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E191A-4935-6AB0-BCA7-064356FE6A6C}"/>
              </a:ext>
            </a:extLst>
          </p:cNvPr>
          <p:cNvSpPr>
            <a:spLocks noGrp="1"/>
          </p:cNvSpPr>
          <p:nvPr>
            <p:ph type="title"/>
          </p:nvPr>
        </p:nvSpPr>
        <p:spPr>
          <a:xfrm>
            <a:off x="831850" y="198718"/>
            <a:ext cx="9404723" cy="1400530"/>
          </a:xfrm>
        </p:spPr>
        <p:txBody>
          <a:bodyPr>
            <a:normAutofit/>
          </a:bodyPr>
          <a:lstStyle/>
          <a:p>
            <a:r>
              <a:rPr lang="en-US" sz="3200" dirty="0"/>
              <a:t>Literature Review</a:t>
            </a:r>
          </a:p>
        </p:txBody>
      </p:sp>
      <p:sp>
        <p:nvSpPr>
          <p:cNvPr id="3" name="Content Placeholder 2">
            <a:extLst>
              <a:ext uri="{FF2B5EF4-FFF2-40B4-BE49-F238E27FC236}">
                <a16:creationId xmlns:a16="http://schemas.microsoft.com/office/drawing/2014/main" id="{73214504-2207-2DD4-701E-04AD233E0290}"/>
              </a:ext>
            </a:extLst>
          </p:cNvPr>
          <p:cNvSpPr>
            <a:spLocks noGrp="1"/>
          </p:cNvSpPr>
          <p:nvPr>
            <p:ph idx="1"/>
          </p:nvPr>
        </p:nvSpPr>
        <p:spPr>
          <a:xfrm>
            <a:off x="831850" y="1126988"/>
            <a:ext cx="10528300" cy="5731012"/>
          </a:xfrm>
        </p:spPr>
        <p:txBody>
          <a:bodyPr>
            <a:normAutofit fontScale="25000" lnSpcReduction="20000"/>
          </a:bodyPr>
          <a:lstStyle/>
          <a:p>
            <a:pPr marR="0">
              <a:lnSpc>
                <a:spcPct val="200000"/>
              </a:lnSpc>
            </a:pPr>
            <a:r>
              <a:rPr lang="en-US" sz="3600" dirty="0" err="1">
                <a:effectLst/>
                <a:ea typeface="Times New Roman" panose="02020603050405020304" pitchFamily="18" charset="0"/>
              </a:rPr>
              <a:t>Alharthi</a:t>
            </a:r>
            <a:r>
              <a:rPr lang="en-US" sz="3600" dirty="0">
                <a:effectLst/>
                <a:ea typeface="Times New Roman" panose="02020603050405020304" pitchFamily="18" charset="0"/>
              </a:rPr>
              <a:t>, A.S. </a:t>
            </a:r>
            <a:r>
              <a:rPr lang="en-US" sz="3600" i="1" dirty="0">
                <a:effectLst/>
                <a:ea typeface="Times New Roman" panose="02020603050405020304" pitchFamily="18" charset="0"/>
              </a:rPr>
              <a:t>et al.</a:t>
            </a:r>
            <a:r>
              <a:rPr lang="en-US" sz="3600" dirty="0">
                <a:effectLst/>
                <a:ea typeface="Times New Roman" panose="02020603050405020304" pitchFamily="18" charset="0"/>
              </a:rPr>
              <a:t> (2018) ‘Maternal supply of methionine during late-pregnancy enhances rate of Holstein calf development in utero and postnatal growth to a greater extent than Colostrum source’, </a:t>
            </a:r>
            <a:r>
              <a:rPr lang="en-US" sz="3600" i="1" dirty="0">
                <a:effectLst/>
                <a:ea typeface="Times New Roman" panose="02020603050405020304" pitchFamily="18" charset="0"/>
              </a:rPr>
              <a:t>Journal of Animal Science and Biotechnology</a:t>
            </a:r>
            <a:r>
              <a:rPr lang="en-US" sz="3600" dirty="0">
                <a:effectLst/>
                <a:ea typeface="Times New Roman" panose="02020603050405020304" pitchFamily="18" charset="0"/>
              </a:rPr>
              <a:t>, 9(1). doi:10.1186/s40104-018-0298-1. </a:t>
            </a:r>
          </a:p>
          <a:p>
            <a:pPr marR="0">
              <a:lnSpc>
                <a:spcPct val="200000"/>
              </a:lnSpc>
            </a:pPr>
            <a:r>
              <a:rPr lang="en-US" sz="3600" dirty="0">
                <a:effectLst/>
                <a:ea typeface="Times New Roman" panose="02020603050405020304" pitchFamily="18" charset="0"/>
              </a:rPr>
              <a:t>Funston, R.N., Summers, A.F. and Roberts, A.J. (2012) ‘</a:t>
            </a:r>
            <a:r>
              <a:rPr lang="en-US" sz="3600" dirty="0" err="1">
                <a:effectLst/>
                <a:ea typeface="Times New Roman" panose="02020603050405020304" pitchFamily="18" charset="0"/>
              </a:rPr>
              <a:t>Alpharma</a:t>
            </a:r>
            <a:r>
              <a:rPr lang="en-US" sz="3600" dirty="0">
                <a:effectLst/>
                <a:ea typeface="Times New Roman" panose="02020603050405020304" pitchFamily="18" charset="0"/>
              </a:rPr>
              <a:t> Beef Cattle Nutrition Symposium: Implications of Nutritional Management for beef cow-calf systems1’, </a:t>
            </a:r>
            <a:r>
              <a:rPr lang="en-US" sz="3600" i="1" dirty="0">
                <a:effectLst/>
                <a:ea typeface="Times New Roman" panose="02020603050405020304" pitchFamily="18" charset="0"/>
              </a:rPr>
              <a:t>Journal of Animal Science</a:t>
            </a:r>
            <a:r>
              <a:rPr lang="en-US" sz="3600" dirty="0">
                <a:effectLst/>
                <a:ea typeface="Times New Roman" panose="02020603050405020304" pitchFamily="18" charset="0"/>
              </a:rPr>
              <a:t>, 90(7), pp. 2301–2307. doi:10.2527/jas.2011-4568. </a:t>
            </a:r>
          </a:p>
          <a:p>
            <a:pPr marR="0">
              <a:lnSpc>
                <a:spcPct val="200000"/>
              </a:lnSpc>
            </a:pPr>
            <a:r>
              <a:rPr lang="en-US" sz="3600" dirty="0" err="1">
                <a:effectLst/>
                <a:ea typeface="Times New Roman" panose="02020603050405020304" pitchFamily="18" charset="0"/>
              </a:rPr>
              <a:t>Izquierdo</a:t>
            </a:r>
            <a:r>
              <a:rPr lang="en-US" sz="3600" dirty="0">
                <a:effectLst/>
                <a:ea typeface="Times New Roman" panose="02020603050405020304" pitchFamily="18" charset="0"/>
              </a:rPr>
              <a:t>, V. </a:t>
            </a:r>
            <a:r>
              <a:rPr lang="en-US" sz="3600" i="1" dirty="0">
                <a:effectLst/>
                <a:ea typeface="Times New Roman" panose="02020603050405020304" pitchFamily="18" charset="0"/>
              </a:rPr>
              <a:t>et al.</a:t>
            </a:r>
            <a:r>
              <a:rPr lang="en-US" sz="3600" dirty="0">
                <a:effectLst/>
                <a:ea typeface="Times New Roman" panose="02020603050405020304" pitchFamily="18" charset="0"/>
              </a:rPr>
              <a:t> (2022) ‘Frequency of maternal supplementation of energy and protein during late gestation modulates preweaning growth of their beef offspring’, </a:t>
            </a:r>
            <a:r>
              <a:rPr lang="en-US" sz="3600" i="1" dirty="0">
                <a:effectLst/>
                <a:ea typeface="Times New Roman" panose="02020603050405020304" pitchFamily="18" charset="0"/>
              </a:rPr>
              <a:t>Translational Animal Science</a:t>
            </a:r>
            <a:r>
              <a:rPr lang="en-US" sz="3600" dirty="0">
                <a:effectLst/>
                <a:ea typeface="Times New Roman" panose="02020603050405020304" pitchFamily="18" charset="0"/>
              </a:rPr>
              <a:t>, 6(3). doi:10.1093/</a:t>
            </a:r>
            <a:r>
              <a:rPr lang="en-US" sz="3600" dirty="0" err="1">
                <a:effectLst/>
                <a:ea typeface="Times New Roman" panose="02020603050405020304" pitchFamily="18" charset="0"/>
              </a:rPr>
              <a:t>tas</a:t>
            </a:r>
            <a:r>
              <a:rPr lang="en-US" sz="3600" dirty="0">
                <a:effectLst/>
                <a:ea typeface="Times New Roman" panose="02020603050405020304" pitchFamily="18" charset="0"/>
              </a:rPr>
              <a:t>/txac110. </a:t>
            </a:r>
          </a:p>
          <a:p>
            <a:pPr marR="0">
              <a:lnSpc>
                <a:spcPct val="200000"/>
              </a:lnSpc>
            </a:pPr>
            <a:r>
              <a:rPr lang="en-US" sz="3600" dirty="0">
                <a:effectLst/>
                <a:ea typeface="Times New Roman" panose="02020603050405020304" pitchFamily="18" charset="0"/>
              </a:rPr>
              <a:t>Junior, V.C. </a:t>
            </a:r>
            <a:r>
              <a:rPr lang="en-US" sz="3600" i="1" dirty="0">
                <a:effectLst/>
                <a:ea typeface="Times New Roman" panose="02020603050405020304" pitchFamily="18" charset="0"/>
              </a:rPr>
              <a:t>et al.</a:t>
            </a:r>
            <a:r>
              <a:rPr lang="en-US" sz="3600" dirty="0">
                <a:effectLst/>
                <a:ea typeface="Times New Roman" panose="02020603050405020304" pitchFamily="18" charset="0"/>
              </a:rPr>
              <a:t> (2020) </a:t>
            </a:r>
            <a:r>
              <a:rPr lang="en-US" sz="3600" i="1" dirty="0">
                <a:effectLst/>
                <a:ea typeface="Times New Roman" panose="02020603050405020304" pitchFamily="18" charset="0"/>
              </a:rPr>
              <a:t>Effects of rumen-protected methionine supplementation on the performance of High Production Dairy Cows in the Tropics</a:t>
            </a:r>
            <a:r>
              <a:rPr lang="en-US" sz="3600" dirty="0">
                <a:effectLst/>
                <a:ea typeface="Times New Roman" panose="02020603050405020304" pitchFamily="18" charset="0"/>
              </a:rPr>
              <a:t> [Preprint]. doi:10.1101/2020.12.02.407908. </a:t>
            </a:r>
          </a:p>
          <a:p>
            <a:pPr marR="0">
              <a:lnSpc>
                <a:spcPct val="200000"/>
              </a:lnSpc>
            </a:pPr>
            <a:r>
              <a:rPr lang="en-US" sz="3600" dirty="0">
                <a:effectLst/>
                <a:ea typeface="Times New Roman" panose="02020603050405020304" pitchFamily="18" charset="0"/>
              </a:rPr>
              <a:t>Overton, T.R. </a:t>
            </a:r>
            <a:r>
              <a:rPr lang="en-US" sz="3600" i="1" dirty="0">
                <a:effectLst/>
                <a:ea typeface="Times New Roman" panose="02020603050405020304" pitchFamily="18" charset="0"/>
              </a:rPr>
              <a:t>et al.</a:t>
            </a:r>
            <a:r>
              <a:rPr lang="en-US" sz="3600" dirty="0">
                <a:effectLst/>
                <a:ea typeface="Times New Roman" panose="02020603050405020304" pitchFamily="18" charset="0"/>
              </a:rPr>
              <a:t> (1996) ‘Evaluation of a </a:t>
            </a:r>
            <a:r>
              <a:rPr lang="en-US" sz="3600" dirty="0" err="1">
                <a:effectLst/>
                <a:ea typeface="Times New Roman" panose="02020603050405020304" pitchFamily="18" charset="0"/>
              </a:rPr>
              <a:t>ruminally</a:t>
            </a:r>
            <a:r>
              <a:rPr lang="en-US" sz="3600" dirty="0">
                <a:effectLst/>
                <a:ea typeface="Times New Roman" panose="02020603050405020304" pitchFamily="18" charset="0"/>
              </a:rPr>
              <a:t> protected methionine product for Lactating Dairy Cows’, </a:t>
            </a:r>
            <a:r>
              <a:rPr lang="en-US" sz="3600" i="1" dirty="0">
                <a:effectLst/>
                <a:ea typeface="Times New Roman" panose="02020603050405020304" pitchFamily="18" charset="0"/>
              </a:rPr>
              <a:t>Journal of Dairy Science</a:t>
            </a:r>
            <a:r>
              <a:rPr lang="en-US" sz="3600" dirty="0">
                <a:effectLst/>
                <a:ea typeface="Times New Roman" panose="02020603050405020304" pitchFamily="18" charset="0"/>
              </a:rPr>
              <a:t>, 79(4), pp. 631–638. doi:10.3168/jds.s0022-0302(96)76408-1. </a:t>
            </a:r>
          </a:p>
          <a:p>
            <a:pPr marR="0">
              <a:lnSpc>
                <a:spcPct val="200000"/>
              </a:lnSpc>
            </a:pPr>
            <a:r>
              <a:rPr lang="en-US" sz="3600" dirty="0">
                <a:effectLst/>
                <a:ea typeface="Times New Roman" panose="02020603050405020304" pitchFamily="18" charset="0"/>
              </a:rPr>
              <a:t>Palmer, E.A. </a:t>
            </a:r>
            <a:r>
              <a:rPr lang="en-US" sz="3600" i="1" dirty="0">
                <a:effectLst/>
                <a:ea typeface="Times New Roman" panose="02020603050405020304" pitchFamily="18" charset="0"/>
              </a:rPr>
              <a:t>et al.</a:t>
            </a:r>
            <a:r>
              <a:rPr lang="en-US" sz="3600" dirty="0">
                <a:effectLst/>
                <a:ea typeface="Times New Roman" panose="02020603050405020304" pitchFamily="18" charset="0"/>
              </a:rPr>
              <a:t> (2020) ‘Maternal supplement type and methionine hydroxy analogue fortification effects on performance of Bos indicus-influenced beef cows and their offspring’, </a:t>
            </a:r>
            <a:r>
              <a:rPr lang="en-US" sz="3600" i="1" dirty="0">
                <a:effectLst/>
                <a:ea typeface="Times New Roman" panose="02020603050405020304" pitchFamily="18" charset="0"/>
              </a:rPr>
              <a:t>Livestock Science</a:t>
            </a:r>
            <a:r>
              <a:rPr lang="en-US" sz="3600" dirty="0">
                <a:effectLst/>
                <a:ea typeface="Times New Roman" panose="02020603050405020304" pitchFamily="18" charset="0"/>
              </a:rPr>
              <a:t>, 240, p. 104176. doi:10.1016/j.livsci.2020.104176. </a:t>
            </a:r>
          </a:p>
          <a:p>
            <a:pPr marR="0">
              <a:lnSpc>
                <a:spcPct val="200000"/>
              </a:lnSpc>
            </a:pPr>
            <a:r>
              <a:rPr lang="en-US" sz="3600" dirty="0">
                <a:effectLst/>
                <a:ea typeface="Times New Roman" panose="02020603050405020304" pitchFamily="18" charset="0"/>
              </a:rPr>
              <a:t>Silva, G.M. </a:t>
            </a:r>
            <a:r>
              <a:rPr lang="en-US" sz="3600" i="1" dirty="0">
                <a:effectLst/>
                <a:ea typeface="Times New Roman" panose="02020603050405020304" pitchFamily="18" charset="0"/>
              </a:rPr>
              <a:t>et al.</a:t>
            </a:r>
            <a:r>
              <a:rPr lang="en-US" sz="3600" dirty="0">
                <a:effectLst/>
                <a:ea typeface="Times New Roman" panose="02020603050405020304" pitchFamily="18" charset="0"/>
              </a:rPr>
              <a:t> (2021) ‘Effect of rumen-protected methionine supplementation to beef cows during the periconception period on performance of cows, calves, and subsequent offspring’, </a:t>
            </a:r>
            <a:r>
              <a:rPr lang="en-US" sz="3600" i="1" dirty="0">
                <a:effectLst/>
                <a:ea typeface="Times New Roman" panose="02020603050405020304" pitchFamily="18" charset="0"/>
              </a:rPr>
              <a:t>Animal</a:t>
            </a:r>
            <a:r>
              <a:rPr lang="en-US" sz="3600" dirty="0">
                <a:effectLst/>
                <a:ea typeface="Times New Roman" panose="02020603050405020304" pitchFamily="18" charset="0"/>
              </a:rPr>
              <a:t>, 15(1), p. 100055. doi:10.1016/j.animal.2020.100055. </a:t>
            </a:r>
          </a:p>
          <a:p>
            <a:pPr marR="0">
              <a:lnSpc>
                <a:spcPct val="200000"/>
              </a:lnSpc>
            </a:pPr>
            <a:r>
              <a:rPr lang="en-US" sz="3600" dirty="0">
                <a:effectLst/>
                <a:ea typeface="Times New Roman" panose="02020603050405020304" pitchFamily="18" charset="0"/>
              </a:rPr>
              <a:t>Summers, A.F., Blair, A.D. and Funston, R.N. (2015) ‘Impact of supplemental protein source offered to primiparous heifers during gestation on II. progeny performance and carcass characteristics’, </a:t>
            </a:r>
            <a:r>
              <a:rPr lang="en-US" sz="3600" i="1" dirty="0">
                <a:effectLst/>
                <a:ea typeface="Times New Roman" panose="02020603050405020304" pitchFamily="18" charset="0"/>
              </a:rPr>
              <a:t>Journal of Animal Science</a:t>
            </a:r>
            <a:r>
              <a:rPr lang="en-US" sz="3600" dirty="0">
                <a:effectLst/>
                <a:ea typeface="Times New Roman" panose="02020603050405020304" pitchFamily="18" charset="0"/>
              </a:rPr>
              <a:t>, 93(4), pp. 1871–1880. doi:10.2527/jas.2014-8297. </a:t>
            </a:r>
          </a:p>
          <a:p>
            <a:pPr marR="0">
              <a:lnSpc>
                <a:spcPct val="200000"/>
              </a:lnSpc>
            </a:pPr>
            <a:r>
              <a:rPr lang="en-US" sz="3600" dirty="0">
                <a:effectLst/>
                <a:ea typeface="Times New Roman" panose="02020603050405020304" pitchFamily="18" charset="0"/>
              </a:rPr>
              <a:t>Stroup, W.W. (2019) </a:t>
            </a:r>
            <a:r>
              <a:rPr lang="en-US" sz="3600" i="1" dirty="0">
                <a:effectLst/>
                <a:ea typeface="Times New Roman" panose="02020603050405020304" pitchFamily="18" charset="0"/>
              </a:rPr>
              <a:t>Generalized linear mixed models: Modern concepts, methods and applications</a:t>
            </a:r>
            <a:r>
              <a:rPr lang="en-US" sz="3600" dirty="0">
                <a:effectLst/>
                <a:ea typeface="Times New Roman" panose="02020603050405020304" pitchFamily="18" charset="0"/>
              </a:rPr>
              <a:t>. Strand, London: CHAPMAN &amp; HALL CRC.  </a:t>
            </a:r>
          </a:p>
          <a:p>
            <a:pPr marR="0">
              <a:lnSpc>
                <a:spcPct val="200000"/>
              </a:lnSpc>
            </a:pPr>
            <a:r>
              <a:rPr lang="en-US" sz="3600" kern="100" dirty="0">
                <a:effectLst/>
                <a:ea typeface="Times New Roman" panose="02020603050405020304" pitchFamily="18" charset="0"/>
              </a:rPr>
              <a:t>Stroup, W.W. </a:t>
            </a:r>
            <a:r>
              <a:rPr lang="en-US" sz="3600" i="1" kern="100" dirty="0">
                <a:effectLst/>
                <a:ea typeface="Times New Roman" panose="02020603050405020304" pitchFamily="18" charset="0"/>
              </a:rPr>
              <a:t>et al.</a:t>
            </a:r>
            <a:r>
              <a:rPr lang="en-US" sz="3600" kern="100" dirty="0">
                <a:effectLst/>
                <a:ea typeface="Times New Roman" panose="02020603050405020304" pitchFamily="18" charset="0"/>
              </a:rPr>
              <a:t> (2018) </a:t>
            </a:r>
            <a:r>
              <a:rPr lang="en-US" sz="3600" i="1" kern="100" dirty="0">
                <a:effectLst/>
                <a:ea typeface="Times New Roman" panose="02020603050405020304" pitchFamily="18" charset="0"/>
              </a:rPr>
              <a:t>SAS for mixed models: Introduction and Basic Applications</a:t>
            </a:r>
            <a:r>
              <a:rPr lang="en-US" sz="3600" kern="100" dirty="0">
                <a:effectLst/>
                <a:ea typeface="Times New Roman" panose="02020603050405020304" pitchFamily="18" charset="0"/>
              </a:rPr>
              <a:t>. Cary, NC: SAS.   </a:t>
            </a:r>
          </a:p>
          <a:p>
            <a:pPr marR="28575" algn="just">
              <a:lnSpc>
                <a:spcPct val="200000"/>
              </a:lnSpc>
              <a:spcBef>
                <a:spcPts val="0"/>
              </a:spcBef>
              <a:spcAft>
                <a:spcPts val="15"/>
              </a:spcAft>
            </a:pPr>
            <a:endParaRPr lang="en-US" sz="3200" kern="100" dirty="0">
              <a:solidFill>
                <a:srgbClr val="181717"/>
              </a:solidFill>
              <a:effectLst/>
              <a:latin typeface="Times New Roman" panose="02020603050405020304" pitchFamily="18" charset="0"/>
              <a:ea typeface="Times New Roman" panose="02020603050405020304" pitchFamily="18" charset="0"/>
            </a:endParaRPr>
          </a:p>
          <a:p>
            <a:pPr marR="28575" algn="just">
              <a:lnSpc>
                <a:spcPct val="200000"/>
              </a:lnSpc>
              <a:spcBef>
                <a:spcPts val="0"/>
              </a:spcBef>
              <a:spcAft>
                <a:spcPts val="15"/>
              </a:spcAft>
            </a:pPr>
            <a:endParaRPr lang="en-US" sz="3200" kern="100" dirty="0">
              <a:solidFill>
                <a:srgbClr val="181717"/>
              </a:solidFill>
              <a:effectLst/>
              <a:latin typeface="Times New Roman" panose="02020603050405020304" pitchFamily="18" charset="0"/>
              <a:ea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888970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CC52-243D-1909-756D-DBFB7579263F}"/>
              </a:ext>
            </a:extLst>
          </p:cNvPr>
          <p:cNvSpPr>
            <a:spLocks noGrp="1"/>
          </p:cNvSpPr>
          <p:nvPr>
            <p:ph type="title"/>
          </p:nvPr>
        </p:nvSpPr>
        <p:spPr>
          <a:xfrm>
            <a:off x="649357" y="940904"/>
            <a:ext cx="11277600" cy="4572000"/>
          </a:xfrm>
        </p:spPr>
        <p:txBody>
          <a:bodyPr>
            <a:normAutofit fontScale="90000"/>
          </a:bodyPr>
          <a:lstStyle/>
          <a:p>
            <a:pPr algn="ctr"/>
            <a:br>
              <a:rPr lang="en-US" dirty="0"/>
            </a:br>
            <a:br>
              <a:rPr lang="en-US" dirty="0"/>
            </a:br>
            <a:r>
              <a:rPr lang="en-US" sz="3600" dirty="0"/>
              <a:t>Questions??</a:t>
            </a:r>
            <a:br>
              <a:rPr lang="en-US" dirty="0"/>
            </a:br>
            <a:br>
              <a:rPr lang="en-US" dirty="0"/>
            </a:br>
            <a:br>
              <a:rPr lang="en-US" dirty="0"/>
            </a:br>
            <a:br>
              <a:rPr lang="en-US" dirty="0"/>
            </a:br>
            <a:br>
              <a:rPr lang="en-US" dirty="0"/>
            </a:br>
            <a:r>
              <a:rPr lang="en-US" sz="3600" dirty="0"/>
              <a:t>Thank you for your time! </a:t>
            </a:r>
            <a:r>
              <a:rPr lang="en-US" sz="3600" dirty="0">
                <a:sym typeface="Wingdings" pitchFamily="2" charset="2"/>
              </a:rPr>
              <a:t></a:t>
            </a:r>
            <a:br>
              <a:rPr lang="en-US" sz="3600" dirty="0"/>
            </a:br>
            <a:br>
              <a:rPr lang="en-US" sz="3100" dirty="0"/>
            </a:br>
            <a:endParaRPr lang="en-US" sz="3100" dirty="0"/>
          </a:p>
        </p:txBody>
      </p:sp>
    </p:spTree>
    <p:extLst>
      <p:ext uri="{BB962C8B-B14F-4D97-AF65-F5344CB8AC3E}">
        <p14:creationId xmlns:p14="http://schemas.microsoft.com/office/powerpoint/2010/main" val="3692979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7611B-5161-C3EF-3A46-4F6E27927B60}"/>
              </a:ext>
            </a:extLst>
          </p:cNvPr>
          <p:cNvSpPr>
            <a:spLocks noGrp="1"/>
          </p:cNvSpPr>
          <p:nvPr>
            <p:ph type="title"/>
          </p:nvPr>
        </p:nvSpPr>
        <p:spPr/>
        <p:txBody>
          <a:bodyPr>
            <a:normAutofit/>
          </a:bodyPr>
          <a:lstStyle/>
          <a:p>
            <a:r>
              <a:rPr lang="en-US" sz="3200" dirty="0"/>
              <a:t>Introduction</a:t>
            </a:r>
          </a:p>
        </p:txBody>
      </p:sp>
      <p:sp>
        <p:nvSpPr>
          <p:cNvPr id="3" name="Content Placeholder 2">
            <a:extLst>
              <a:ext uri="{FF2B5EF4-FFF2-40B4-BE49-F238E27FC236}">
                <a16:creationId xmlns:a16="http://schemas.microsoft.com/office/drawing/2014/main" id="{2ACDC5A6-2738-52F2-2309-AF22BF0E9AB6}"/>
              </a:ext>
            </a:extLst>
          </p:cNvPr>
          <p:cNvSpPr>
            <a:spLocks noGrp="1"/>
          </p:cNvSpPr>
          <p:nvPr>
            <p:ph idx="1"/>
          </p:nvPr>
        </p:nvSpPr>
        <p:spPr>
          <a:xfrm>
            <a:off x="1103312" y="2052918"/>
            <a:ext cx="10237788" cy="4352364"/>
          </a:xfrm>
        </p:spPr>
        <p:txBody>
          <a:bodyPr>
            <a:normAutofit fontScale="25000" lnSpcReduction="20000"/>
          </a:bodyPr>
          <a:lstStyle/>
          <a:p>
            <a:r>
              <a:rPr lang="en-US" sz="9600" dirty="0"/>
              <a:t>The objective was to study the impact of methionine hydroxy analog supplemented to cows during the last trimester of gestation to evaluate cow reproduction and calf growth.</a:t>
            </a:r>
          </a:p>
          <a:p>
            <a:r>
              <a:rPr lang="en-US" sz="9600" dirty="0"/>
              <a:t>The objective above was driven by some of the findings in previous studies: </a:t>
            </a:r>
          </a:p>
          <a:p>
            <a:pPr lvl="1"/>
            <a:r>
              <a:rPr lang="en-US" sz="9600" dirty="0"/>
              <a:t>Nutritional status during pregnancy plays an important role in offspring development and growth. (</a:t>
            </a:r>
            <a:r>
              <a:rPr lang="en-US" sz="9600" dirty="0" err="1"/>
              <a:t>Alharthi</a:t>
            </a:r>
            <a:r>
              <a:rPr lang="en-US" sz="9600" dirty="0"/>
              <a:t> et al., 2018)</a:t>
            </a:r>
          </a:p>
          <a:p>
            <a:pPr lvl="1"/>
            <a:r>
              <a:rPr lang="en-US" sz="9600" dirty="0"/>
              <a:t>An increase in methionine supplementation during the last trimester of pregnancy as been shown to have positive benefits to fetal growth and growth during weaning periods (</a:t>
            </a:r>
            <a:r>
              <a:rPr lang="en-US" sz="9600" dirty="0" err="1"/>
              <a:t>Alharthi</a:t>
            </a:r>
            <a:r>
              <a:rPr lang="en-US" sz="9600" dirty="0"/>
              <a:t> et al., 2018).</a:t>
            </a:r>
          </a:p>
          <a:p>
            <a:pPr marL="0" indent="0">
              <a:buNone/>
            </a:pPr>
            <a:endParaRPr lang="en-US" sz="9600" dirty="0"/>
          </a:p>
          <a:p>
            <a:pPr marL="0" indent="0">
              <a:buNone/>
            </a:pPr>
            <a:endParaRPr lang="en-US" dirty="0"/>
          </a:p>
          <a:p>
            <a:pPr marL="0" indent="0">
              <a:buNone/>
            </a:pPr>
            <a:r>
              <a:rPr lang="en-US" dirty="0"/>
              <a:t> </a:t>
            </a:r>
          </a:p>
        </p:txBody>
      </p:sp>
    </p:spTree>
    <p:extLst>
      <p:ext uri="{BB962C8B-B14F-4D97-AF65-F5344CB8AC3E}">
        <p14:creationId xmlns:p14="http://schemas.microsoft.com/office/powerpoint/2010/main" val="3991450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98051-A46A-5C53-5BA6-C17AB291989A}"/>
              </a:ext>
            </a:extLst>
          </p:cNvPr>
          <p:cNvSpPr>
            <a:spLocks noGrp="1"/>
          </p:cNvSpPr>
          <p:nvPr>
            <p:ph type="title"/>
          </p:nvPr>
        </p:nvSpPr>
        <p:spPr/>
        <p:txBody>
          <a:bodyPr>
            <a:normAutofit/>
          </a:bodyPr>
          <a:lstStyle/>
          <a:p>
            <a:r>
              <a:rPr lang="en-US" sz="3200" dirty="0"/>
              <a:t>Background about Methionine </a:t>
            </a:r>
          </a:p>
        </p:txBody>
      </p:sp>
      <p:sp>
        <p:nvSpPr>
          <p:cNvPr id="3" name="Content Placeholder 2">
            <a:extLst>
              <a:ext uri="{FF2B5EF4-FFF2-40B4-BE49-F238E27FC236}">
                <a16:creationId xmlns:a16="http://schemas.microsoft.com/office/drawing/2014/main" id="{7351B4B6-6D54-247F-9243-41CDF75631AF}"/>
              </a:ext>
            </a:extLst>
          </p:cNvPr>
          <p:cNvSpPr>
            <a:spLocks noGrp="1"/>
          </p:cNvSpPr>
          <p:nvPr>
            <p:ph idx="1"/>
          </p:nvPr>
        </p:nvSpPr>
        <p:spPr/>
        <p:txBody>
          <a:bodyPr/>
          <a:lstStyle/>
          <a:p>
            <a:r>
              <a:rPr lang="en-US" sz="2400" dirty="0"/>
              <a:t>Methionine is considered an essential amino acid. It is not naturally created by the animal, and therefore must be consumed in diet</a:t>
            </a:r>
          </a:p>
          <a:p>
            <a:r>
              <a:rPr lang="en-US" sz="2400" dirty="0"/>
              <a:t>Methionine hydroxy analog has similar chemical structure to that of methionine. (Methionine hydroxy analogue has a hydroxyl group instead of an amine group)</a:t>
            </a:r>
          </a:p>
          <a:p>
            <a:endParaRPr lang="en-US" dirty="0"/>
          </a:p>
        </p:txBody>
      </p:sp>
    </p:spTree>
    <p:extLst>
      <p:ext uri="{BB962C8B-B14F-4D97-AF65-F5344CB8AC3E}">
        <p14:creationId xmlns:p14="http://schemas.microsoft.com/office/powerpoint/2010/main" val="2067535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13F84-C36D-35BE-9262-3D37DF0034C5}"/>
              </a:ext>
            </a:extLst>
          </p:cNvPr>
          <p:cNvSpPr>
            <a:spLocks noGrp="1"/>
          </p:cNvSpPr>
          <p:nvPr>
            <p:ph type="title"/>
          </p:nvPr>
        </p:nvSpPr>
        <p:spPr/>
        <p:txBody>
          <a:bodyPr>
            <a:normAutofit/>
          </a:bodyPr>
          <a:lstStyle/>
          <a:p>
            <a:r>
              <a:rPr lang="en-US" sz="3200" dirty="0"/>
              <a:t>Experimental Design</a:t>
            </a:r>
          </a:p>
        </p:txBody>
      </p:sp>
      <p:sp>
        <p:nvSpPr>
          <p:cNvPr id="3" name="Content Placeholder 2">
            <a:extLst>
              <a:ext uri="{FF2B5EF4-FFF2-40B4-BE49-F238E27FC236}">
                <a16:creationId xmlns:a16="http://schemas.microsoft.com/office/drawing/2014/main" id="{0257A4B0-90D1-C615-3CA5-7FE74CBDA497}"/>
              </a:ext>
            </a:extLst>
          </p:cNvPr>
          <p:cNvSpPr>
            <a:spLocks noGrp="1"/>
          </p:cNvSpPr>
          <p:nvPr>
            <p:ph idx="1"/>
          </p:nvPr>
        </p:nvSpPr>
        <p:spPr>
          <a:xfrm>
            <a:off x="647700" y="1825624"/>
            <a:ext cx="10706100" cy="4791075"/>
          </a:xfrm>
        </p:spPr>
        <p:txBody>
          <a:bodyPr>
            <a:normAutofit/>
          </a:bodyPr>
          <a:lstStyle/>
          <a:p>
            <a:r>
              <a:rPr lang="en-US" sz="2400" dirty="0"/>
              <a:t>The experiment was conducted as a three-year study.</a:t>
            </a:r>
          </a:p>
          <a:p>
            <a:r>
              <a:rPr lang="en-US" sz="2400" dirty="0"/>
              <a:t>Cows were supplemented on winter range (December through February) with one of the five treatments.</a:t>
            </a:r>
          </a:p>
          <a:p>
            <a:r>
              <a:rPr lang="en-US" sz="2400" dirty="0"/>
              <a:t>Distillers based cube are good source of energy and protein which contains higher percent energy value of corn grain.</a:t>
            </a:r>
          </a:p>
          <a:p>
            <a:r>
              <a:rPr lang="en-US" sz="2400" dirty="0"/>
              <a:t>These five treatments are:</a:t>
            </a:r>
          </a:p>
          <a:p>
            <a:pPr lvl="1"/>
            <a:r>
              <a:rPr lang="en-US" dirty="0"/>
              <a:t>No supplement </a:t>
            </a:r>
            <a:r>
              <a:rPr lang="en-US" b="1" dirty="0"/>
              <a:t>(NS)</a:t>
            </a:r>
          </a:p>
          <a:p>
            <a:pPr lvl="1"/>
            <a:r>
              <a:rPr lang="en-US" dirty="0"/>
              <a:t>1lb of a distillers-based cube </a:t>
            </a:r>
            <a:r>
              <a:rPr lang="en-US" b="1" dirty="0"/>
              <a:t>(T1)</a:t>
            </a:r>
          </a:p>
          <a:p>
            <a:pPr lvl="1"/>
            <a:r>
              <a:rPr lang="en-US" dirty="0"/>
              <a:t>2lb of a  distiller-based cube  </a:t>
            </a:r>
            <a:r>
              <a:rPr lang="en-US" b="1" dirty="0"/>
              <a:t>(T2)</a:t>
            </a:r>
          </a:p>
          <a:p>
            <a:pPr lvl="1"/>
            <a:r>
              <a:rPr lang="en-US" dirty="0"/>
              <a:t>2lb of  a distillers-based cube plus 30g of Methionine hydroxy analog </a:t>
            </a:r>
            <a:r>
              <a:rPr lang="en-US" b="1" dirty="0"/>
              <a:t>(MET)</a:t>
            </a:r>
          </a:p>
          <a:p>
            <a:pPr lvl="1"/>
            <a:r>
              <a:rPr lang="en-US" dirty="0"/>
              <a:t>Hay no protein </a:t>
            </a:r>
            <a:r>
              <a:rPr lang="en-US" b="1" dirty="0"/>
              <a:t>(HAY)</a:t>
            </a:r>
          </a:p>
          <a:p>
            <a:endParaRPr lang="en-US" dirty="0"/>
          </a:p>
        </p:txBody>
      </p:sp>
    </p:spTree>
    <p:extLst>
      <p:ext uri="{BB962C8B-B14F-4D97-AF65-F5344CB8AC3E}">
        <p14:creationId xmlns:p14="http://schemas.microsoft.com/office/powerpoint/2010/main" val="543175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FE5E8-954A-A3B3-F139-827925573E0F}"/>
              </a:ext>
            </a:extLst>
          </p:cNvPr>
          <p:cNvSpPr>
            <a:spLocks noGrp="1"/>
          </p:cNvSpPr>
          <p:nvPr>
            <p:ph type="title"/>
          </p:nvPr>
        </p:nvSpPr>
        <p:spPr/>
        <p:txBody>
          <a:bodyPr>
            <a:normAutofit/>
          </a:bodyPr>
          <a:lstStyle/>
          <a:p>
            <a:r>
              <a:rPr lang="en-US" sz="3200" dirty="0"/>
              <a:t>Experimental Design Cont’d</a:t>
            </a:r>
          </a:p>
        </p:txBody>
      </p:sp>
      <p:sp>
        <p:nvSpPr>
          <p:cNvPr id="3" name="Content Placeholder 2">
            <a:extLst>
              <a:ext uri="{FF2B5EF4-FFF2-40B4-BE49-F238E27FC236}">
                <a16:creationId xmlns:a16="http://schemas.microsoft.com/office/drawing/2014/main" id="{1077F8F6-77CD-C3B7-77EE-89EC3F728536}"/>
              </a:ext>
            </a:extLst>
          </p:cNvPr>
          <p:cNvSpPr>
            <a:spLocks noGrp="1"/>
          </p:cNvSpPr>
          <p:nvPr>
            <p:ph idx="1"/>
          </p:nvPr>
        </p:nvSpPr>
        <p:spPr/>
        <p:txBody>
          <a:bodyPr>
            <a:normAutofit/>
          </a:bodyPr>
          <a:lstStyle/>
          <a:p>
            <a:r>
              <a:rPr lang="en-US" sz="2400" dirty="0"/>
              <a:t>There were 10 pastures. Each pasture is an experimental unit.</a:t>
            </a:r>
          </a:p>
          <a:p>
            <a:r>
              <a:rPr lang="en-US" sz="2400" dirty="0"/>
              <a:t>There were 11 cows for each treatment allocated to a pasture.</a:t>
            </a:r>
          </a:p>
          <a:p>
            <a:r>
              <a:rPr lang="en-US" sz="2400" dirty="0"/>
              <a:t>These 11 cows stayed in the same groups and treatments but assigned to different pastures each year. </a:t>
            </a:r>
          </a:p>
          <a:p>
            <a:r>
              <a:rPr lang="en-US" sz="2400" dirty="0"/>
              <a:t>There were  total of 150 cows in each year. </a:t>
            </a:r>
          </a:p>
          <a:p>
            <a:r>
              <a:rPr lang="en-US" sz="2400" dirty="0"/>
              <a:t>Five treatments were randomly applied to each of the 10 pastures. </a:t>
            </a:r>
          </a:p>
          <a:p>
            <a:pPr marL="457200" lvl="1" indent="0">
              <a:buNone/>
            </a:pPr>
            <a:endParaRPr lang="en-US" b="1" dirty="0"/>
          </a:p>
        </p:txBody>
      </p:sp>
    </p:spTree>
    <p:extLst>
      <p:ext uri="{BB962C8B-B14F-4D97-AF65-F5344CB8AC3E}">
        <p14:creationId xmlns:p14="http://schemas.microsoft.com/office/powerpoint/2010/main" val="3400868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C66E3-2625-B3E2-ACAF-6A54946ADB78}"/>
              </a:ext>
            </a:extLst>
          </p:cNvPr>
          <p:cNvSpPr>
            <a:spLocks noGrp="1"/>
          </p:cNvSpPr>
          <p:nvPr>
            <p:ph type="title"/>
          </p:nvPr>
        </p:nvSpPr>
        <p:spPr>
          <a:xfrm>
            <a:off x="247135" y="308919"/>
            <a:ext cx="11106665" cy="1381769"/>
          </a:xfrm>
        </p:spPr>
        <p:txBody>
          <a:bodyPr>
            <a:normAutofit/>
          </a:bodyPr>
          <a:lstStyle/>
          <a:p>
            <a:r>
              <a:rPr lang="en-US" sz="3200" dirty="0"/>
              <a:t>Pictures from location of experiment</a:t>
            </a:r>
          </a:p>
        </p:txBody>
      </p:sp>
      <p:pic>
        <p:nvPicPr>
          <p:cNvPr id="5" name="Content Placeholder 4" descr="A group of cows in a pen&#10;&#10;Description automatically generated with low confidence">
            <a:extLst>
              <a:ext uri="{FF2B5EF4-FFF2-40B4-BE49-F238E27FC236}">
                <a16:creationId xmlns:a16="http://schemas.microsoft.com/office/drawing/2014/main" id="{A0C9D819-46C0-12B9-EF19-01EB7DD6D4F7}"/>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5900"/>
                    </a14:imgEffect>
                    <a14:imgEffect>
                      <a14:saturation sat="66000"/>
                    </a14:imgEffect>
                  </a14:imgLayer>
                </a14:imgProps>
              </a:ext>
            </a:extLst>
          </a:blip>
          <a:stretch>
            <a:fillRect/>
          </a:stretch>
        </p:blipFill>
        <p:spPr>
          <a:xfrm>
            <a:off x="4335733" y="2622721"/>
            <a:ext cx="3111500" cy="2336800"/>
          </a:xfrm>
        </p:spPr>
      </p:pic>
      <p:pic>
        <p:nvPicPr>
          <p:cNvPr id="7" name="Picture 6" descr="A herd of cows in a snowy field&#10;&#10;Description automatically generated with medium confidence">
            <a:extLst>
              <a:ext uri="{FF2B5EF4-FFF2-40B4-BE49-F238E27FC236}">
                <a16:creationId xmlns:a16="http://schemas.microsoft.com/office/drawing/2014/main" id="{A87122AE-575E-B3B2-2735-4490DFDE9E32}"/>
              </a:ext>
            </a:extLst>
          </p:cNvPr>
          <p:cNvPicPr>
            <a:picLocks noChangeAspect="1"/>
          </p:cNvPicPr>
          <p:nvPr/>
        </p:nvPicPr>
        <p:blipFill>
          <a:blip r:embed="rId4"/>
          <a:stretch>
            <a:fillRect/>
          </a:stretch>
        </p:blipFill>
        <p:spPr>
          <a:xfrm>
            <a:off x="0" y="1857263"/>
            <a:ext cx="4335733" cy="3359816"/>
          </a:xfrm>
          <a:prstGeom prst="rect">
            <a:avLst/>
          </a:prstGeom>
        </p:spPr>
      </p:pic>
      <p:pic>
        <p:nvPicPr>
          <p:cNvPr id="9" name="Picture 8" descr="A group of cows in a field&#10;&#10;Description automatically generated with medium confidence">
            <a:extLst>
              <a:ext uri="{FF2B5EF4-FFF2-40B4-BE49-F238E27FC236}">
                <a16:creationId xmlns:a16="http://schemas.microsoft.com/office/drawing/2014/main" id="{08AF3D17-E35F-DB2F-DF40-94104119AF98}"/>
              </a:ext>
            </a:extLst>
          </p:cNvPr>
          <p:cNvPicPr>
            <a:picLocks noChangeAspect="1"/>
          </p:cNvPicPr>
          <p:nvPr/>
        </p:nvPicPr>
        <p:blipFill>
          <a:blip r:embed="rId5"/>
          <a:stretch>
            <a:fillRect/>
          </a:stretch>
        </p:blipFill>
        <p:spPr>
          <a:xfrm>
            <a:off x="7447233" y="1778207"/>
            <a:ext cx="4744767" cy="3517927"/>
          </a:xfrm>
          <a:prstGeom prst="rect">
            <a:avLst/>
          </a:prstGeom>
        </p:spPr>
      </p:pic>
    </p:spTree>
    <p:extLst>
      <p:ext uri="{BB962C8B-B14F-4D97-AF65-F5344CB8AC3E}">
        <p14:creationId xmlns:p14="http://schemas.microsoft.com/office/powerpoint/2010/main" val="2122421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823D3-88E2-4464-0E93-928B13AFCF5B}"/>
              </a:ext>
            </a:extLst>
          </p:cNvPr>
          <p:cNvSpPr>
            <a:spLocks noGrp="1"/>
          </p:cNvSpPr>
          <p:nvPr>
            <p:ph type="title"/>
          </p:nvPr>
        </p:nvSpPr>
        <p:spPr>
          <a:xfrm>
            <a:off x="933450" y="482600"/>
            <a:ext cx="10515600" cy="1325563"/>
          </a:xfrm>
        </p:spPr>
        <p:txBody>
          <a:bodyPr>
            <a:normAutofit/>
          </a:bodyPr>
          <a:lstStyle/>
          <a:p>
            <a:r>
              <a:rPr lang="en-US" sz="3200" dirty="0"/>
              <a:t>Variables of interest </a:t>
            </a:r>
            <a:br>
              <a:rPr lang="en-US" sz="2800" dirty="0"/>
            </a:br>
            <a:endParaRPr lang="en-US" sz="2800" dirty="0"/>
          </a:p>
        </p:txBody>
      </p:sp>
      <p:sp>
        <p:nvSpPr>
          <p:cNvPr id="3" name="Content Placeholder 2">
            <a:extLst>
              <a:ext uri="{FF2B5EF4-FFF2-40B4-BE49-F238E27FC236}">
                <a16:creationId xmlns:a16="http://schemas.microsoft.com/office/drawing/2014/main" id="{29DF7908-7144-DFA0-2254-1C62297C4332}"/>
              </a:ext>
            </a:extLst>
          </p:cNvPr>
          <p:cNvSpPr>
            <a:spLocks noGrp="1"/>
          </p:cNvSpPr>
          <p:nvPr>
            <p:ph idx="1"/>
          </p:nvPr>
        </p:nvSpPr>
        <p:spPr>
          <a:xfrm>
            <a:off x="933450" y="1681163"/>
            <a:ext cx="10325100" cy="5532438"/>
          </a:xfrm>
        </p:spPr>
        <p:txBody>
          <a:bodyPr>
            <a:normAutofit/>
          </a:bodyPr>
          <a:lstStyle/>
          <a:p>
            <a:r>
              <a:rPr lang="en-US" sz="2400" dirty="0"/>
              <a:t>Weight (</a:t>
            </a:r>
            <a:r>
              <a:rPr lang="en-US" sz="2400" dirty="0" err="1"/>
              <a:t>lbs</a:t>
            </a:r>
            <a:r>
              <a:rPr lang="en-US" sz="2400" dirty="0"/>
              <a:t>)                                            </a:t>
            </a:r>
          </a:p>
          <a:p>
            <a:pPr lvl="1"/>
            <a:r>
              <a:rPr lang="en-US" sz="2400" dirty="0"/>
              <a:t>Birth weight of calf </a:t>
            </a:r>
          </a:p>
          <a:p>
            <a:pPr lvl="1"/>
            <a:r>
              <a:rPr lang="en-US" sz="2400" dirty="0"/>
              <a:t>Pre-breed calf weight</a:t>
            </a:r>
          </a:p>
          <a:p>
            <a:pPr lvl="1"/>
            <a:r>
              <a:rPr lang="en-US" sz="2400" dirty="0"/>
              <a:t>Calf wean weight</a:t>
            </a:r>
          </a:p>
          <a:p>
            <a:pPr lvl="1"/>
            <a:r>
              <a:rPr lang="en-US" sz="2400" dirty="0"/>
              <a:t>Cow wean weight</a:t>
            </a:r>
          </a:p>
          <a:p>
            <a:r>
              <a:rPr lang="en-US" sz="2400" dirty="0"/>
              <a:t>Body conditioning score (BCS)</a:t>
            </a:r>
          </a:p>
          <a:p>
            <a:pPr lvl="1"/>
            <a:r>
              <a:rPr lang="en-US" sz="2400" dirty="0"/>
              <a:t>Pre-calf BCS</a:t>
            </a:r>
          </a:p>
          <a:p>
            <a:pPr lvl="1"/>
            <a:r>
              <a:rPr lang="en-US" sz="2400" dirty="0"/>
              <a:t>Pre-breed BCS</a:t>
            </a:r>
          </a:p>
          <a:p>
            <a:pPr lvl="1"/>
            <a:r>
              <a:rPr lang="en-US" sz="2400" dirty="0"/>
              <a:t>BCS</a:t>
            </a:r>
          </a:p>
          <a:p>
            <a:pPr marL="457200" lvl="1" indent="0">
              <a:buNone/>
            </a:pPr>
            <a:endParaRPr lang="en-US" sz="5100" dirty="0"/>
          </a:p>
          <a:p>
            <a:pPr lvl="1"/>
            <a:endParaRPr lang="en-US" sz="5100" dirty="0"/>
          </a:p>
          <a:p>
            <a:pPr marL="457200" lvl="1" indent="0">
              <a:buNone/>
            </a:pPr>
            <a:endParaRPr lang="en-US" dirty="0"/>
          </a:p>
          <a:p>
            <a:pPr marL="457200" lvl="1" indent="0">
              <a:buNone/>
            </a:pPr>
            <a:endParaRPr lang="en-US" dirty="0"/>
          </a:p>
        </p:txBody>
      </p:sp>
    </p:spTree>
    <p:extLst>
      <p:ext uri="{BB962C8B-B14F-4D97-AF65-F5344CB8AC3E}">
        <p14:creationId xmlns:p14="http://schemas.microsoft.com/office/powerpoint/2010/main" val="3273085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4E841-D47B-3C2D-B3BF-6C6D16D46447}"/>
              </a:ext>
            </a:extLst>
          </p:cNvPr>
          <p:cNvSpPr>
            <a:spLocks noGrp="1"/>
          </p:cNvSpPr>
          <p:nvPr>
            <p:ph type="title"/>
          </p:nvPr>
        </p:nvSpPr>
        <p:spPr>
          <a:xfrm>
            <a:off x="645130" y="609601"/>
            <a:ext cx="9404723" cy="1400530"/>
          </a:xfrm>
        </p:spPr>
        <p:txBody>
          <a:bodyPr/>
          <a:lstStyle/>
          <a:p>
            <a:r>
              <a:rPr lang="en-US" sz="3200" dirty="0"/>
              <a:t>Variables of interest</a:t>
            </a:r>
          </a:p>
        </p:txBody>
      </p:sp>
      <p:sp>
        <p:nvSpPr>
          <p:cNvPr id="3" name="Content Placeholder 2">
            <a:extLst>
              <a:ext uri="{FF2B5EF4-FFF2-40B4-BE49-F238E27FC236}">
                <a16:creationId xmlns:a16="http://schemas.microsoft.com/office/drawing/2014/main" id="{9CE14986-E037-F35A-7659-6F6A7BDF4207}"/>
              </a:ext>
            </a:extLst>
          </p:cNvPr>
          <p:cNvSpPr>
            <a:spLocks noGrp="1"/>
          </p:cNvSpPr>
          <p:nvPr>
            <p:ph idx="1"/>
          </p:nvPr>
        </p:nvSpPr>
        <p:spPr/>
        <p:txBody>
          <a:bodyPr>
            <a:normAutofit/>
          </a:bodyPr>
          <a:lstStyle/>
          <a:p>
            <a:r>
              <a:rPr lang="en-US" sz="2400" dirty="0"/>
              <a:t>Carcass traits </a:t>
            </a:r>
          </a:p>
          <a:p>
            <a:pPr lvl="1"/>
            <a:r>
              <a:rPr lang="en-US" sz="2400" dirty="0"/>
              <a:t>Hot carcass weight (HCWT)</a:t>
            </a:r>
          </a:p>
          <a:p>
            <a:pPr lvl="1"/>
            <a:r>
              <a:rPr lang="en-US" sz="2400" dirty="0"/>
              <a:t>Quality grade (Q grade)</a:t>
            </a:r>
          </a:p>
          <a:p>
            <a:pPr lvl="1"/>
            <a:r>
              <a:rPr lang="en-US" sz="2400" dirty="0"/>
              <a:t>Yield grade (YG)</a:t>
            </a:r>
          </a:p>
          <a:p>
            <a:pPr lvl="1"/>
            <a:r>
              <a:rPr lang="en-US" sz="2400" dirty="0"/>
              <a:t>Ribeye (Rea)</a:t>
            </a:r>
          </a:p>
          <a:p>
            <a:pPr lvl="1"/>
            <a:r>
              <a:rPr lang="en-US" sz="2400" dirty="0"/>
              <a:t>Marbling (</a:t>
            </a:r>
            <a:r>
              <a:rPr lang="en-US" sz="2400" dirty="0" err="1"/>
              <a:t>Marb</a:t>
            </a:r>
            <a:r>
              <a:rPr lang="en-US" sz="2400" dirty="0"/>
              <a:t>)</a:t>
            </a:r>
          </a:p>
          <a:p>
            <a:pPr lvl="1"/>
            <a:r>
              <a:rPr lang="en-US" sz="2400" dirty="0"/>
              <a:t>Backfat  (</a:t>
            </a:r>
            <a:r>
              <a:rPr lang="en-US" sz="2400" dirty="0" err="1"/>
              <a:t>Bkf</a:t>
            </a:r>
            <a:r>
              <a:rPr lang="en-US" sz="2400" dirty="0"/>
              <a:t>)</a:t>
            </a:r>
          </a:p>
          <a:p>
            <a:r>
              <a:rPr lang="en-US" sz="2400" dirty="0"/>
              <a:t>Pregnancy</a:t>
            </a:r>
          </a:p>
          <a:p>
            <a:endParaRPr lang="en-US" dirty="0"/>
          </a:p>
        </p:txBody>
      </p:sp>
    </p:spTree>
    <p:extLst>
      <p:ext uri="{BB962C8B-B14F-4D97-AF65-F5344CB8AC3E}">
        <p14:creationId xmlns:p14="http://schemas.microsoft.com/office/powerpoint/2010/main" val="13595765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{FD7A935E-6AA1-D74B-BF8C-1056E0B6273C}tf10001062</Template>
  <TotalTime>5923</TotalTime>
  <Words>2239</Words>
  <Application>Microsoft Macintosh PowerPoint</Application>
  <PresentationFormat>Widescreen</PresentationFormat>
  <Paragraphs>291</Paragraphs>
  <Slides>27</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Arial</vt:lpstr>
      <vt:lpstr>Calibri</vt:lpstr>
      <vt:lpstr>Cambria Math</vt:lpstr>
      <vt:lpstr>Century Gothic</vt:lpstr>
      <vt:lpstr>Times</vt:lpstr>
      <vt:lpstr>Times New Roman</vt:lpstr>
      <vt:lpstr>Wingdings 3</vt:lpstr>
      <vt:lpstr>Ion</vt:lpstr>
      <vt:lpstr>STAT 930: Project Presentation  Neetu Regmi</vt:lpstr>
      <vt:lpstr>Impact of methionine hydroxy analog supplemented to cows during the last trimester of gestation to evaluate cow reproduction and calf growth</vt:lpstr>
      <vt:lpstr>Introduction</vt:lpstr>
      <vt:lpstr>Background about Methionine </vt:lpstr>
      <vt:lpstr>Experimental Design</vt:lpstr>
      <vt:lpstr>Experimental Design Cont’d</vt:lpstr>
      <vt:lpstr>Pictures from location of experiment</vt:lpstr>
      <vt:lpstr>Variables of interest  </vt:lpstr>
      <vt:lpstr>Variables of interest</vt:lpstr>
      <vt:lpstr>Statistical Model – (ANCOVA)</vt:lpstr>
      <vt:lpstr>Statistical Model – (ANCOVA) Cont’d</vt:lpstr>
      <vt:lpstr>Statistical Model – (ANCOVA) Cont’d</vt:lpstr>
      <vt:lpstr>Generalized Linear Mixed Model (GLMM)</vt:lpstr>
      <vt:lpstr>Weights</vt:lpstr>
      <vt:lpstr>Plots </vt:lpstr>
      <vt:lpstr>Estimates table</vt:lpstr>
      <vt:lpstr>Body Conditioning Score (BCS)</vt:lpstr>
      <vt:lpstr>Plot</vt:lpstr>
      <vt:lpstr>Estimates table</vt:lpstr>
      <vt:lpstr>Carcass traits</vt:lpstr>
      <vt:lpstr>Pregnancy </vt:lpstr>
      <vt:lpstr>Plot</vt:lpstr>
      <vt:lpstr>Conclusion </vt:lpstr>
      <vt:lpstr> Future work</vt:lpstr>
      <vt:lpstr>Reflection on STAT 930</vt:lpstr>
      <vt:lpstr>Literature Review</vt:lpstr>
      <vt:lpstr>  Questions??     Thank you for your time!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methionine hydroxy analog supplemented to cows during the last trimester of gestation to evaluate cow reproduction and calf growth</dc:title>
  <dc:creator>nitu regmi</dc:creator>
  <cp:lastModifiedBy>nitu regmi</cp:lastModifiedBy>
  <cp:revision>45</cp:revision>
  <dcterms:created xsi:type="dcterms:W3CDTF">2023-05-14T16:16:44Z</dcterms:created>
  <dcterms:modified xsi:type="dcterms:W3CDTF">2023-05-26T15:25:57Z</dcterms:modified>
</cp:coreProperties>
</file>

<file path=docProps/thumbnail.jpeg>
</file>